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Inter" panose="020B0604020202020204" charset="0"/>
      <p:regular r:id="rId18"/>
    </p:embeddedFont>
    <p:embeddedFont>
      <p:font typeface="Inter Bold" panose="020B0604020202020204" charset="0"/>
      <p:regular r:id="rId19"/>
    </p:embeddedFont>
    <p:embeddedFont>
      <p:font typeface="Inter Medium" panose="020B0604020202020204" charset="0"/>
      <p:regular r:id="rId20"/>
    </p:embeddedFont>
    <p:embeddedFont>
      <p:font typeface="Petrona"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2.png"/><Relationship Id="rId4" Type="http://schemas.openxmlformats.org/officeDocument/2006/relationships/hyperlink" Target="https://gamma.app/?utm_source=made-with-gamm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gamma.app/?utm_source=made-with-gamm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9B2CB"/>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47451"/>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6" name="Group 6"/>
          <p:cNvGrpSpPr/>
          <p:nvPr/>
        </p:nvGrpSpPr>
        <p:grpSpPr>
          <a:xfrm>
            <a:off x="7850237" y="2709714"/>
            <a:ext cx="8122444" cy="558254"/>
            <a:chOff x="0" y="0"/>
            <a:chExt cx="10829925" cy="744338"/>
          </a:xfrm>
        </p:grpSpPr>
        <p:sp>
          <p:nvSpPr>
            <p:cNvPr id="7" name="Freeform 7"/>
            <p:cNvSpPr/>
            <p:nvPr/>
          </p:nvSpPr>
          <p:spPr>
            <a:xfrm>
              <a:off x="0" y="0"/>
              <a:ext cx="10829925" cy="744338"/>
            </a:xfrm>
            <a:custGeom>
              <a:avLst/>
              <a:gdLst/>
              <a:ahLst/>
              <a:cxnLst/>
              <a:rect l="l" t="t" r="r" b="b"/>
              <a:pathLst>
                <a:path w="10829925" h="744338">
                  <a:moveTo>
                    <a:pt x="0" y="0"/>
                  </a:moveTo>
                  <a:lnTo>
                    <a:pt x="10829925" y="0"/>
                  </a:lnTo>
                  <a:lnTo>
                    <a:pt x="10829925" y="744338"/>
                  </a:lnTo>
                  <a:lnTo>
                    <a:pt x="0" y="744338"/>
                  </a:lnTo>
                  <a:close/>
                </a:path>
              </a:pathLst>
            </a:custGeom>
            <a:solidFill>
              <a:srgbClr val="000000">
                <a:alpha val="0"/>
              </a:srgbClr>
            </a:solidFill>
          </p:spPr>
        </p:sp>
        <p:sp>
          <p:nvSpPr>
            <p:cNvPr id="8" name="TextBox 8"/>
            <p:cNvSpPr txBox="1"/>
            <p:nvPr/>
          </p:nvSpPr>
          <p:spPr>
            <a:xfrm>
              <a:off x="0" y="-19050"/>
              <a:ext cx="10829925" cy="763388"/>
            </a:xfrm>
            <a:prstGeom prst="rect">
              <a:avLst/>
            </a:prstGeom>
          </p:spPr>
          <p:txBody>
            <a:bodyPr lIns="0" tIns="0" rIns="0" bIns="0" rtlCol="0" anchor="t"/>
            <a:lstStyle/>
            <a:p>
              <a:pPr algn="l">
                <a:lnSpc>
                  <a:spcPts val="4375"/>
                </a:lnSpc>
              </a:pPr>
              <a:r>
                <a:rPr lang="en-US" sz="3500">
                  <a:solidFill>
                    <a:srgbClr val="000000"/>
                  </a:solidFill>
                  <a:latin typeface="Petrona"/>
                  <a:ea typeface="Petrona"/>
                  <a:cs typeface="Petrona"/>
                  <a:sym typeface="Petrona"/>
                </a:rPr>
                <a:t>Fuel Efficiency Prediction and Analysis </a:t>
              </a:r>
            </a:p>
          </p:txBody>
        </p:sp>
      </p:grpSp>
      <p:grpSp>
        <p:nvGrpSpPr>
          <p:cNvPr id="9" name="Group 9"/>
          <p:cNvGrpSpPr/>
          <p:nvPr/>
        </p:nvGrpSpPr>
        <p:grpSpPr>
          <a:xfrm>
            <a:off x="7850237" y="3586906"/>
            <a:ext cx="9445526" cy="3175397"/>
            <a:chOff x="0" y="0"/>
            <a:chExt cx="12594035" cy="4233863"/>
          </a:xfrm>
        </p:grpSpPr>
        <p:sp>
          <p:nvSpPr>
            <p:cNvPr id="10" name="Freeform 10"/>
            <p:cNvSpPr/>
            <p:nvPr/>
          </p:nvSpPr>
          <p:spPr>
            <a:xfrm>
              <a:off x="0" y="0"/>
              <a:ext cx="12594035" cy="4233863"/>
            </a:xfrm>
            <a:custGeom>
              <a:avLst/>
              <a:gdLst/>
              <a:ahLst/>
              <a:cxnLst/>
              <a:rect l="l" t="t" r="r" b="b"/>
              <a:pathLst>
                <a:path w="12594035" h="4233863">
                  <a:moveTo>
                    <a:pt x="0" y="0"/>
                  </a:moveTo>
                  <a:lnTo>
                    <a:pt x="12594035" y="0"/>
                  </a:lnTo>
                  <a:lnTo>
                    <a:pt x="12594035" y="4233863"/>
                  </a:lnTo>
                  <a:lnTo>
                    <a:pt x="0" y="4233863"/>
                  </a:lnTo>
                  <a:close/>
                </a:path>
              </a:pathLst>
            </a:custGeom>
            <a:solidFill>
              <a:srgbClr val="000000">
                <a:alpha val="0"/>
              </a:srgbClr>
            </a:solidFill>
          </p:spPr>
        </p:sp>
        <p:sp>
          <p:nvSpPr>
            <p:cNvPr id="11" name="TextBox 11"/>
            <p:cNvSpPr txBox="1"/>
            <p:nvPr/>
          </p:nvSpPr>
          <p:spPr>
            <a:xfrm>
              <a:off x="0" y="-85725"/>
              <a:ext cx="12594035" cy="4319588"/>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This project focuses on </a:t>
              </a:r>
              <a:r>
                <a:rPr lang="en-US" sz="2187" b="1">
                  <a:solidFill>
                    <a:srgbClr val="272525"/>
                  </a:solidFill>
                  <a:latin typeface="Inter Bold"/>
                  <a:ea typeface="Inter Bold"/>
                  <a:cs typeface="Inter Bold"/>
                  <a:sym typeface="Inter Bold"/>
                </a:rPr>
                <a:t>Fuel Efficiency Prediction and Analysis</a:t>
              </a:r>
              <a:r>
                <a:rPr lang="en-US" sz="2187">
                  <a:solidFill>
                    <a:srgbClr val="272525"/>
                  </a:solidFill>
                  <a:latin typeface="Inter"/>
                  <a:ea typeface="Inter"/>
                  <a:cs typeface="Inter"/>
                  <a:sym typeface="Inter"/>
                </a:rPr>
                <a:t> to provide valuable automotive insights. A </a:t>
              </a:r>
              <a:r>
                <a:rPr lang="en-US" sz="2187" b="1">
                  <a:solidFill>
                    <a:srgbClr val="272525"/>
                  </a:solidFill>
                  <a:latin typeface="Inter Bold"/>
                  <a:ea typeface="Inter Bold"/>
                  <a:cs typeface="Inter Bold"/>
                  <a:sym typeface="Inter Bold"/>
                </a:rPr>
                <a:t>machine learning model</a:t>
              </a:r>
              <a:r>
                <a:rPr lang="en-US" sz="2187">
                  <a:solidFill>
                    <a:srgbClr val="272525"/>
                  </a:solidFill>
                  <a:latin typeface="Inter"/>
                  <a:ea typeface="Inter"/>
                  <a:cs typeface="Inter"/>
                  <a:sym typeface="Inter"/>
                </a:rPr>
                <a:t> is developed to accurately predict fuel efficiency based on factors like </a:t>
              </a:r>
              <a:r>
                <a:rPr lang="en-US" sz="2187" b="1">
                  <a:solidFill>
                    <a:srgbClr val="272525"/>
                  </a:solidFill>
                  <a:latin typeface="Inter Bold"/>
                  <a:ea typeface="Inter Bold"/>
                  <a:cs typeface="Inter Bold"/>
                  <a:sym typeface="Inter Bold"/>
                </a:rPr>
                <a:t>engine specifications, vehicle weight, fuel type, and driving conditions</a:t>
              </a:r>
              <a:r>
                <a:rPr lang="en-US" sz="2187">
                  <a:solidFill>
                    <a:srgbClr val="272525"/>
                  </a:solidFill>
                  <a:latin typeface="Inter"/>
                  <a:ea typeface="Inter"/>
                  <a:cs typeface="Inter"/>
                  <a:sym typeface="Inter"/>
                </a:rPr>
                <a:t>. The deliverables include a </a:t>
              </a:r>
              <a:r>
                <a:rPr lang="en-US" sz="2187" b="1">
                  <a:solidFill>
                    <a:srgbClr val="272525"/>
                  </a:solidFill>
                  <a:latin typeface="Inter Bold"/>
                  <a:ea typeface="Inter Bold"/>
                  <a:cs typeface="Inter Bold"/>
                  <a:sym typeface="Inter Bold"/>
                </a:rPr>
                <a:t>detailed report</a:t>
              </a:r>
              <a:r>
                <a:rPr lang="en-US" sz="2187">
                  <a:solidFill>
                    <a:srgbClr val="272525"/>
                  </a:solidFill>
                  <a:latin typeface="Inter"/>
                  <a:ea typeface="Inter"/>
                  <a:cs typeface="Inter"/>
                  <a:sym typeface="Inter"/>
                </a:rPr>
                <a:t> outlining methodologies and </a:t>
              </a:r>
              <a:r>
                <a:rPr lang="en-US" sz="2187" b="1">
                  <a:solidFill>
                    <a:srgbClr val="272525"/>
                  </a:solidFill>
                  <a:latin typeface="Inter Bold"/>
                  <a:ea typeface="Inter Bold"/>
                  <a:cs typeface="Inter Bold"/>
                  <a:sym typeface="Inter Bold"/>
                </a:rPr>
                <a:t>insightful visualizations</a:t>
              </a:r>
              <a:r>
                <a:rPr lang="en-US" sz="2187">
                  <a:solidFill>
                    <a:srgbClr val="272525"/>
                  </a:solidFill>
                  <a:latin typeface="Inter"/>
                  <a:ea typeface="Inter"/>
                  <a:cs typeface="Inter"/>
                  <a:sym typeface="Inter"/>
                </a:rPr>
                <a:t> to enhance understanding and decision-making. </a:t>
              </a:r>
              <a:r>
                <a:rPr lang="en-US" sz="2187">
                  <a:solidFill>
                    <a:srgbClr val="000000"/>
                  </a:solidFill>
                  <a:latin typeface="Inter"/>
                  <a:ea typeface="Inter"/>
                  <a:cs typeface="Inter"/>
                  <a:sym typeface="Inter"/>
                </a:rPr>
                <a:t>🚗⛽</a:t>
              </a:r>
            </a:p>
          </p:txBody>
        </p:sp>
      </p:grpSp>
      <p:grpSp>
        <p:nvGrpSpPr>
          <p:cNvPr id="12" name="Group 12"/>
          <p:cNvGrpSpPr/>
          <p:nvPr/>
        </p:nvGrpSpPr>
        <p:grpSpPr>
          <a:xfrm>
            <a:off x="7845475" y="7097614"/>
            <a:ext cx="463154" cy="463154"/>
            <a:chOff x="0" y="0"/>
            <a:chExt cx="617538" cy="617538"/>
          </a:xfrm>
        </p:grpSpPr>
        <p:sp>
          <p:nvSpPr>
            <p:cNvPr id="13" name="Freeform 13"/>
            <p:cNvSpPr/>
            <p:nvPr/>
          </p:nvSpPr>
          <p:spPr>
            <a:xfrm>
              <a:off x="6350" y="6350"/>
              <a:ext cx="604901" cy="604901"/>
            </a:xfrm>
            <a:custGeom>
              <a:avLst/>
              <a:gdLst/>
              <a:ahLst/>
              <a:cxnLst/>
              <a:rect l="l" t="t" r="r" b="b"/>
              <a:pathLst>
                <a:path w="604901" h="604901">
                  <a:moveTo>
                    <a:pt x="0" y="302387"/>
                  </a:moveTo>
                  <a:cubicBezTo>
                    <a:pt x="0" y="135382"/>
                    <a:pt x="135382" y="0"/>
                    <a:pt x="302387" y="0"/>
                  </a:cubicBezTo>
                  <a:cubicBezTo>
                    <a:pt x="469392" y="0"/>
                    <a:pt x="604901" y="135382"/>
                    <a:pt x="604901" y="302387"/>
                  </a:cubicBezTo>
                  <a:cubicBezTo>
                    <a:pt x="604901" y="469392"/>
                    <a:pt x="469392" y="604901"/>
                    <a:pt x="302387" y="604901"/>
                  </a:cubicBezTo>
                  <a:cubicBezTo>
                    <a:pt x="135382" y="604901"/>
                    <a:pt x="0" y="469392"/>
                    <a:pt x="0" y="302387"/>
                  </a:cubicBezTo>
                  <a:close/>
                </a:path>
              </a:pathLst>
            </a:custGeom>
            <a:solidFill>
              <a:srgbClr val="1B604E"/>
            </a:solidFill>
          </p:spPr>
        </p:sp>
        <p:sp>
          <p:nvSpPr>
            <p:cNvPr id="14" name="Freeform 14"/>
            <p:cNvSpPr/>
            <p:nvPr/>
          </p:nvSpPr>
          <p:spPr>
            <a:xfrm>
              <a:off x="0" y="0"/>
              <a:ext cx="617601" cy="617601"/>
            </a:xfrm>
            <a:custGeom>
              <a:avLst/>
              <a:gdLst/>
              <a:ahLst/>
              <a:cxnLst/>
              <a:rect l="l" t="t" r="r" b="b"/>
              <a:pathLst>
                <a:path w="617601" h="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sp>
      </p:grpSp>
      <p:grpSp>
        <p:nvGrpSpPr>
          <p:cNvPr id="15" name="Group 15"/>
          <p:cNvGrpSpPr/>
          <p:nvPr/>
        </p:nvGrpSpPr>
        <p:grpSpPr>
          <a:xfrm>
            <a:off x="7968657" y="7249788"/>
            <a:ext cx="216790" cy="158953"/>
            <a:chOff x="0" y="0"/>
            <a:chExt cx="221655" cy="162520"/>
          </a:xfrm>
        </p:grpSpPr>
        <p:sp>
          <p:nvSpPr>
            <p:cNvPr id="16" name="Freeform 16"/>
            <p:cNvSpPr/>
            <p:nvPr/>
          </p:nvSpPr>
          <p:spPr>
            <a:xfrm>
              <a:off x="0" y="0"/>
              <a:ext cx="221655" cy="162520"/>
            </a:xfrm>
            <a:custGeom>
              <a:avLst/>
              <a:gdLst/>
              <a:ahLst/>
              <a:cxnLst/>
              <a:rect l="l" t="t" r="r" b="b"/>
              <a:pathLst>
                <a:path w="221655" h="162520">
                  <a:moveTo>
                    <a:pt x="0" y="0"/>
                  </a:moveTo>
                  <a:lnTo>
                    <a:pt x="221655" y="0"/>
                  </a:lnTo>
                  <a:lnTo>
                    <a:pt x="221655" y="162520"/>
                  </a:lnTo>
                  <a:lnTo>
                    <a:pt x="0" y="162520"/>
                  </a:lnTo>
                  <a:close/>
                </a:path>
              </a:pathLst>
            </a:custGeom>
            <a:solidFill>
              <a:srgbClr val="000000">
                <a:alpha val="0"/>
              </a:srgbClr>
            </a:solidFill>
          </p:spPr>
        </p:sp>
        <p:sp>
          <p:nvSpPr>
            <p:cNvPr id="17" name="TextBox 17"/>
            <p:cNvSpPr txBox="1"/>
            <p:nvPr/>
          </p:nvSpPr>
          <p:spPr>
            <a:xfrm>
              <a:off x="0" y="19050"/>
              <a:ext cx="221655" cy="143470"/>
            </a:xfrm>
            <a:prstGeom prst="rect">
              <a:avLst/>
            </a:prstGeom>
          </p:spPr>
          <p:txBody>
            <a:bodyPr lIns="0" tIns="0" rIns="0" bIns="0" rtlCol="0" anchor="t"/>
            <a:lstStyle/>
            <a:p>
              <a:pPr algn="ctr">
                <a:lnSpc>
                  <a:spcPts val="937"/>
                </a:lnSpc>
              </a:pPr>
              <a:r>
                <a:rPr lang="en-US" sz="937" b="1">
                  <a:solidFill>
                    <a:srgbClr val="FFFFFF"/>
                  </a:solidFill>
                  <a:latin typeface="Inter Medium"/>
                  <a:ea typeface="Inter Medium"/>
                  <a:cs typeface="Inter Medium"/>
                  <a:sym typeface="Inter Medium"/>
                </a:rPr>
                <a:t>DP</a:t>
              </a:r>
            </a:p>
          </p:txBody>
        </p:sp>
      </p:grpSp>
      <p:grpSp>
        <p:nvGrpSpPr>
          <p:cNvPr id="18" name="Group 18"/>
          <p:cNvGrpSpPr/>
          <p:nvPr/>
        </p:nvGrpSpPr>
        <p:grpSpPr>
          <a:xfrm>
            <a:off x="8445550" y="7081242"/>
            <a:ext cx="2765375" cy="496044"/>
            <a:chOff x="0" y="0"/>
            <a:chExt cx="3687167" cy="661392"/>
          </a:xfrm>
        </p:grpSpPr>
        <p:sp>
          <p:nvSpPr>
            <p:cNvPr id="19" name="Freeform 19"/>
            <p:cNvSpPr/>
            <p:nvPr/>
          </p:nvSpPr>
          <p:spPr>
            <a:xfrm>
              <a:off x="0" y="0"/>
              <a:ext cx="3687167" cy="661392"/>
            </a:xfrm>
            <a:custGeom>
              <a:avLst/>
              <a:gdLst/>
              <a:ahLst/>
              <a:cxnLst/>
              <a:rect l="l" t="t" r="r" b="b"/>
              <a:pathLst>
                <a:path w="3687167" h="661392">
                  <a:moveTo>
                    <a:pt x="0" y="0"/>
                  </a:moveTo>
                  <a:lnTo>
                    <a:pt x="3687167" y="0"/>
                  </a:lnTo>
                  <a:lnTo>
                    <a:pt x="3687167" y="661392"/>
                  </a:lnTo>
                  <a:lnTo>
                    <a:pt x="0" y="661392"/>
                  </a:lnTo>
                  <a:close/>
                </a:path>
              </a:pathLst>
            </a:custGeom>
            <a:solidFill>
              <a:srgbClr val="000000">
                <a:alpha val="0"/>
              </a:srgbClr>
            </a:solidFill>
          </p:spPr>
        </p:sp>
        <p:sp>
          <p:nvSpPr>
            <p:cNvPr id="20" name="TextBox 20"/>
            <p:cNvSpPr txBox="1"/>
            <p:nvPr/>
          </p:nvSpPr>
          <p:spPr>
            <a:xfrm>
              <a:off x="0" y="-57150"/>
              <a:ext cx="3687167" cy="718542"/>
            </a:xfrm>
            <a:prstGeom prst="rect">
              <a:avLst/>
            </a:prstGeom>
          </p:spPr>
          <p:txBody>
            <a:bodyPr lIns="0" tIns="0" rIns="0" bIns="0" rtlCol="0" anchor="t"/>
            <a:lstStyle/>
            <a:p>
              <a:pPr algn="l">
                <a:lnSpc>
                  <a:spcPts val="3874"/>
                </a:lnSpc>
              </a:pPr>
              <a:r>
                <a:rPr lang="en-US" sz="2750" b="1">
                  <a:solidFill>
                    <a:srgbClr val="272525"/>
                  </a:solidFill>
                  <a:latin typeface="Inter Bold"/>
                  <a:ea typeface="Inter Bold"/>
                  <a:cs typeface="Inter Bold"/>
                  <a:sym typeface="Inter Bold"/>
                </a:rPr>
                <a:t>by Dinal Pandya</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59216"/>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l="-8284" r="-8284"/>
            </a:stretch>
          </a:blipFill>
        </p:spPr>
      </p:sp>
      <p:grpSp>
        <p:nvGrpSpPr>
          <p:cNvPr id="7" name="Group 7"/>
          <p:cNvGrpSpPr/>
          <p:nvPr/>
        </p:nvGrpSpPr>
        <p:grpSpPr>
          <a:xfrm>
            <a:off x="7501235" y="815728"/>
            <a:ext cx="10143530" cy="367605"/>
            <a:chOff x="0" y="0"/>
            <a:chExt cx="13524707" cy="490140"/>
          </a:xfrm>
        </p:grpSpPr>
        <p:sp>
          <p:nvSpPr>
            <p:cNvPr id="8" name="Freeform 8"/>
            <p:cNvSpPr/>
            <p:nvPr/>
          </p:nvSpPr>
          <p:spPr>
            <a:xfrm>
              <a:off x="0" y="0"/>
              <a:ext cx="13524706" cy="490140"/>
            </a:xfrm>
            <a:custGeom>
              <a:avLst/>
              <a:gdLst/>
              <a:ahLst/>
              <a:cxnLst/>
              <a:rect l="l" t="t" r="r" b="b"/>
              <a:pathLst>
                <a:path w="13524706" h="490140">
                  <a:moveTo>
                    <a:pt x="0" y="0"/>
                  </a:moveTo>
                  <a:lnTo>
                    <a:pt x="13524706" y="0"/>
                  </a:lnTo>
                  <a:lnTo>
                    <a:pt x="13524706" y="490140"/>
                  </a:lnTo>
                  <a:lnTo>
                    <a:pt x="0" y="490140"/>
                  </a:lnTo>
                  <a:close/>
                </a:path>
              </a:pathLst>
            </a:custGeom>
            <a:solidFill>
              <a:srgbClr val="000000">
                <a:alpha val="0"/>
              </a:srgbClr>
            </a:solidFill>
          </p:spPr>
        </p:sp>
        <p:sp>
          <p:nvSpPr>
            <p:cNvPr id="9" name="TextBox 9"/>
            <p:cNvSpPr txBox="1"/>
            <p:nvPr/>
          </p:nvSpPr>
          <p:spPr>
            <a:xfrm>
              <a:off x="0" y="-76200"/>
              <a:ext cx="13524707" cy="566340"/>
            </a:xfrm>
            <a:prstGeom prst="rect">
              <a:avLst/>
            </a:prstGeom>
          </p:spPr>
          <p:txBody>
            <a:bodyPr lIns="0" tIns="0" rIns="0" bIns="0" rtlCol="0" anchor="t"/>
            <a:lstStyle/>
            <a:p>
              <a:pPr algn="l">
                <a:lnSpc>
                  <a:spcPts val="2874"/>
                </a:lnSpc>
              </a:pPr>
              <a:r>
                <a:rPr lang="en-US" sz="1750" b="1">
                  <a:solidFill>
                    <a:srgbClr val="272525"/>
                  </a:solidFill>
                  <a:latin typeface="Inter Bold"/>
                  <a:ea typeface="Inter Bold"/>
                  <a:cs typeface="Inter Bold"/>
                  <a:sym typeface="Inter Bold"/>
                </a:rPr>
                <a:t>​3. Data​ Preprocessing</a:t>
              </a:r>
            </a:p>
          </p:txBody>
        </p:sp>
      </p:grpSp>
      <p:grpSp>
        <p:nvGrpSpPr>
          <p:cNvPr id="10" name="Group 10"/>
          <p:cNvGrpSpPr/>
          <p:nvPr/>
        </p:nvGrpSpPr>
        <p:grpSpPr>
          <a:xfrm>
            <a:off x="7501235" y="1348680"/>
            <a:ext cx="10143530" cy="588169"/>
            <a:chOff x="0" y="0"/>
            <a:chExt cx="13524707" cy="784225"/>
          </a:xfrm>
        </p:grpSpPr>
        <p:sp>
          <p:nvSpPr>
            <p:cNvPr id="11" name="Freeform 11"/>
            <p:cNvSpPr/>
            <p:nvPr/>
          </p:nvSpPr>
          <p:spPr>
            <a:xfrm>
              <a:off x="0" y="0"/>
              <a:ext cx="13524706" cy="784225"/>
            </a:xfrm>
            <a:custGeom>
              <a:avLst/>
              <a:gdLst/>
              <a:ahLst/>
              <a:cxnLst/>
              <a:rect l="l" t="t" r="r" b="b"/>
              <a:pathLst>
                <a:path w="13524706" h="784225">
                  <a:moveTo>
                    <a:pt x="0" y="0"/>
                  </a:moveTo>
                  <a:lnTo>
                    <a:pt x="13524706" y="0"/>
                  </a:lnTo>
                  <a:lnTo>
                    <a:pt x="13524706" y="784225"/>
                  </a:lnTo>
                  <a:lnTo>
                    <a:pt x="0" y="784225"/>
                  </a:lnTo>
                  <a:close/>
                </a:path>
              </a:pathLst>
            </a:custGeom>
            <a:solidFill>
              <a:srgbClr val="000000">
                <a:alpha val="0"/>
              </a:srgbClr>
            </a:solidFill>
          </p:spPr>
        </p:sp>
        <p:sp>
          <p:nvSpPr>
            <p:cNvPr id="12" name="TextBox 12"/>
            <p:cNvSpPr txBox="1"/>
            <p:nvPr/>
          </p:nvSpPr>
          <p:spPr>
            <a:xfrm>
              <a:off x="0" y="-66675"/>
              <a:ext cx="13524707" cy="850900"/>
            </a:xfrm>
            <a:prstGeom prst="rect">
              <a:avLst/>
            </a:prstGeom>
          </p:spPr>
          <p:txBody>
            <a:bodyPr lIns="0" tIns="0" rIns="0" bIns="0" rtlCol="0" anchor="t"/>
            <a:lstStyle/>
            <a:p>
              <a:pPr marL="216793" lvl="1" indent="-108396" algn="l">
                <a:lnSpc>
                  <a:spcPts val="2312"/>
                </a:lnSpc>
                <a:buFont typeface="Arial"/>
                <a:buChar char="•"/>
              </a:pPr>
              <a:r>
                <a:rPr lang="en-US" sz="1437">
                  <a:solidFill>
                    <a:srgbClr val="272525"/>
                  </a:solidFill>
                  <a:latin typeface="Inter"/>
                  <a:ea typeface="Inter"/>
                  <a:cs typeface="Inter"/>
                  <a:sym typeface="Inter"/>
                </a:rPr>
                <a:t>Preparing the data for analysis involves cleaning, transforming, and formatting the raw data. This step is crucial for ensuring data quality and improving the accuracy of our model.</a:t>
              </a:r>
            </a:p>
          </p:txBody>
        </p:sp>
      </p:grpSp>
      <p:grpSp>
        <p:nvGrpSpPr>
          <p:cNvPr id="13" name="Group 13"/>
          <p:cNvGrpSpPr/>
          <p:nvPr/>
        </p:nvGrpSpPr>
        <p:grpSpPr>
          <a:xfrm>
            <a:off x="7707958" y="2143571"/>
            <a:ext cx="19050" cy="6992242"/>
            <a:chOff x="0" y="0"/>
            <a:chExt cx="25400" cy="9322990"/>
          </a:xfrm>
        </p:grpSpPr>
        <p:sp>
          <p:nvSpPr>
            <p:cNvPr id="14" name="Freeform 14"/>
            <p:cNvSpPr/>
            <p:nvPr/>
          </p:nvSpPr>
          <p:spPr>
            <a:xfrm>
              <a:off x="0" y="0"/>
              <a:ext cx="25400" cy="9322943"/>
            </a:xfrm>
            <a:custGeom>
              <a:avLst/>
              <a:gdLst/>
              <a:ahLst/>
              <a:cxnLst/>
              <a:rect l="l" t="t" r="r" b="b"/>
              <a:pathLst>
                <a:path w="25400" h="9322943">
                  <a:moveTo>
                    <a:pt x="0" y="12700"/>
                  </a:moveTo>
                  <a:cubicBezTo>
                    <a:pt x="0" y="5715"/>
                    <a:pt x="5715" y="0"/>
                    <a:pt x="12700" y="0"/>
                  </a:cubicBezTo>
                  <a:cubicBezTo>
                    <a:pt x="19685" y="0"/>
                    <a:pt x="25400" y="5715"/>
                    <a:pt x="25400" y="12700"/>
                  </a:cubicBezTo>
                  <a:lnTo>
                    <a:pt x="25400" y="9310243"/>
                  </a:lnTo>
                  <a:cubicBezTo>
                    <a:pt x="25400" y="9317228"/>
                    <a:pt x="19685" y="9322943"/>
                    <a:pt x="12700" y="9322943"/>
                  </a:cubicBezTo>
                  <a:cubicBezTo>
                    <a:pt x="5715" y="9322943"/>
                    <a:pt x="0" y="9317228"/>
                    <a:pt x="0" y="9310243"/>
                  </a:cubicBezTo>
                  <a:close/>
                </a:path>
              </a:pathLst>
            </a:custGeom>
            <a:solidFill>
              <a:srgbClr val="B2D4E5"/>
            </a:solidFill>
          </p:spPr>
        </p:sp>
      </p:grpSp>
      <p:grpSp>
        <p:nvGrpSpPr>
          <p:cNvPr id="15" name="Group 15"/>
          <p:cNvGrpSpPr/>
          <p:nvPr/>
        </p:nvGrpSpPr>
        <p:grpSpPr>
          <a:xfrm>
            <a:off x="7496472" y="2345531"/>
            <a:ext cx="422970" cy="422970"/>
            <a:chOff x="0" y="0"/>
            <a:chExt cx="563960" cy="563960"/>
          </a:xfrm>
        </p:grpSpPr>
        <p:sp>
          <p:nvSpPr>
            <p:cNvPr id="16" name="Freeform 16"/>
            <p:cNvSpPr/>
            <p:nvPr/>
          </p:nvSpPr>
          <p:spPr>
            <a:xfrm>
              <a:off x="6350" y="6350"/>
              <a:ext cx="551180" cy="551180"/>
            </a:xfrm>
            <a:custGeom>
              <a:avLst/>
              <a:gdLst/>
              <a:ahLst/>
              <a:cxnLst/>
              <a:rect l="l" t="t" r="r" b="b"/>
              <a:pathLst>
                <a:path w="551180" h="551180">
                  <a:moveTo>
                    <a:pt x="0" y="102870"/>
                  </a:moveTo>
                  <a:cubicBezTo>
                    <a:pt x="0" y="46101"/>
                    <a:pt x="46101" y="0"/>
                    <a:pt x="102870" y="0"/>
                  </a:cubicBezTo>
                  <a:lnTo>
                    <a:pt x="448310" y="0"/>
                  </a:lnTo>
                  <a:cubicBezTo>
                    <a:pt x="505206" y="0"/>
                    <a:pt x="551180" y="46101"/>
                    <a:pt x="551180" y="102870"/>
                  </a:cubicBezTo>
                  <a:lnTo>
                    <a:pt x="551180" y="448310"/>
                  </a:lnTo>
                  <a:cubicBezTo>
                    <a:pt x="551180" y="505206"/>
                    <a:pt x="505079" y="551180"/>
                    <a:pt x="448310" y="551180"/>
                  </a:cubicBezTo>
                  <a:lnTo>
                    <a:pt x="102870" y="551180"/>
                  </a:lnTo>
                  <a:cubicBezTo>
                    <a:pt x="45974" y="551180"/>
                    <a:pt x="0" y="505079"/>
                    <a:pt x="0" y="448310"/>
                  </a:cubicBezTo>
                  <a:close/>
                </a:path>
              </a:pathLst>
            </a:custGeom>
            <a:solidFill>
              <a:srgbClr val="CCEEFF"/>
            </a:solidFill>
          </p:spPr>
        </p:sp>
        <p:sp>
          <p:nvSpPr>
            <p:cNvPr id="17" name="Freeform 17"/>
            <p:cNvSpPr/>
            <p:nvPr/>
          </p:nvSpPr>
          <p:spPr>
            <a:xfrm>
              <a:off x="0" y="0"/>
              <a:ext cx="563880" cy="563880"/>
            </a:xfrm>
            <a:custGeom>
              <a:avLst/>
              <a:gdLst/>
              <a:ahLst/>
              <a:cxnLst/>
              <a:rect l="l" t="t" r="r" b="b"/>
              <a:pathLst>
                <a:path w="563880" h="563880">
                  <a:moveTo>
                    <a:pt x="0" y="109220"/>
                  </a:moveTo>
                  <a:cubicBezTo>
                    <a:pt x="0" y="48895"/>
                    <a:pt x="48895" y="0"/>
                    <a:pt x="109220" y="0"/>
                  </a:cubicBezTo>
                  <a:lnTo>
                    <a:pt x="454660" y="0"/>
                  </a:lnTo>
                  <a:lnTo>
                    <a:pt x="454660" y="6350"/>
                  </a:lnTo>
                  <a:lnTo>
                    <a:pt x="454660" y="0"/>
                  </a:lnTo>
                  <a:lnTo>
                    <a:pt x="454660" y="6350"/>
                  </a:lnTo>
                  <a:lnTo>
                    <a:pt x="454660" y="0"/>
                  </a:lnTo>
                  <a:cubicBezTo>
                    <a:pt x="514985" y="0"/>
                    <a:pt x="563880" y="48895"/>
                    <a:pt x="563880" y="109220"/>
                  </a:cubicBezTo>
                  <a:lnTo>
                    <a:pt x="563880" y="454660"/>
                  </a:lnTo>
                  <a:lnTo>
                    <a:pt x="557530" y="454660"/>
                  </a:lnTo>
                  <a:lnTo>
                    <a:pt x="563880" y="454660"/>
                  </a:lnTo>
                  <a:cubicBezTo>
                    <a:pt x="563880" y="514985"/>
                    <a:pt x="514985" y="563880"/>
                    <a:pt x="454660" y="563880"/>
                  </a:cubicBezTo>
                  <a:lnTo>
                    <a:pt x="454660" y="557530"/>
                  </a:lnTo>
                  <a:lnTo>
                    <a:pt x="454660" y="563880"/>
                  </a:lnTo>
                  <a:lnTo>
                    <a:pt x="109220" y="563880"/>
                  </a:lnTo>
                  <a:lnTo>
                    <a:pt x="109220" y="557530"/>
                  </a:lnTo>
                  <a:lnTo>
                    <a:pt x="109220" y="563880"/>
                  </a:lnTo>
                  <a:cubicBezTo>
                    <a:pt x="48895" y="563880"/>
                    <a:pt x="0" y="514985"/>
                    <a:pt x="0" y="454660"/>
                  </a:cubicBezTo>
                  <a:lnTo>
                    <a:pt x="0" y="109220"/>
                  </a:lnTo>
                  <a:lnTo>
                    <a:pt x="6350" y="109220"/>
                  </a:lnTo>
                  <a:lnTo>
                    <a:pt x="0" y="109220"/>
                  </a:lnTo>
                  <a:moveTo>
                    <a:pt x="12700" y="109220"/>
                  </a:moveTo>
                  <a:lnTo>
                    <a:pt x="12700" y="454660"/>
                  </a:lnTo>
                  <a:lnTo>
                    <a:pt x="6350" y="454660"/>
                  </a:lnTo>
                  <a:lnTo>
                    <a:pt x="12700" y="454660"/>
                  </a:lnTo>
                  <a:cubicBezTo>
                    <a:pt x="12700" y="508000"/>
                    <a:pt x="55880" y="551180"/>
                    <a:pt x="109220" y="551180"/>
                  </a:cubicBezTo>
                  <a:lnTo>
                    <a:pt x="454660" y="551180"/>
                  </a:lnTo>
                  <a:cubicBezTo>
                    <a:pt x="508000" y="551180"/>
                    <a:pt x="551180" y="508000"/>
                    <a:pt x="551180" y="454660"/>
                  </a:cubicBezTo>
                  <a:lnTo>
                    <a:pt x="551180" y="109220"/>
                  </a:lnTo>
                  <a:lnTo>
                    <a:pt x="557530" y="109220"/>
                  </a:lnTo>
                  <a:lnTo>
                    <a:pt x="551180" y="109220"/>
                  </a:lnTo>
                  <a:cubicBezTo>
                    <a:pt x="551307" y="55880"/>
                    <a:pt x="508000" y="12700"/>
                    <a:pt x="454660" y="12700"/>
                  </a:cubicBezTo>
                  <a:lnTo>
                    <a:pt x="109220" y="12700"/>
                  </a:lnTo>
                  <a:lnTo>
                    <a:pt x="109220" y="6350"/>
                  </a:lnTo>
                  <a:lnTo>
                    <a:pt x="109220" y="12700"/>
                  </a:lnTo>
                  <a:cubicBezTo>
                    <a:pt x="55880" y="12700"/>
                    <a:pt x="12700" y="55880"/>
                    <a:pt x="12700" y="109220"/>
                  </a:cubicBezTo>
                  <a:close/>
                </a:path>
              </a:pathLst>
            </a:custGeom>
            <a:solidFill>
              <a:srgbClr val="B2D4E5"/>
            </a:solidFill>
          </p:spPr>
        </p:sp>
      </p:grpSp>
      <p:grpSp>
        <p:nvGrpSpPr>
          <p:cNvPr id="18" name="Group 18"/>
          <p:cNvGrpSpPr/>
          <p:nvPr/>
        </p:nvGrpSpPr>
        <p:grpSpPr>
          <a:xfrm>
            <a:off x="7563222" y="2376115"/>
            <a:ext cx="289471" cy="361801"/>
            <a:chOff x="0" y="0"/>
            <a:chExt cx="385962" cy="482402"/>
          </a:xfrm>
        </p:grpSpPr>
        <p:sp>
          <p:nvSpPr>
            <p:cNvPr id="19" name="Freeform 19"/>
            <p:cNvSpPr/>
            <p:nvPr/>
          </p:nvSpPr>
          <p:spPr>
            <a:xfrm>
              <a:off x="0" y="0"/>
              <a:ext cx="385962" cy="482402"/>
            </a:xfrm>
            <a:custGeom>
              <a:avLst/>
              <a:gdLst/>
              <a:ahLst/>
              <a:cxnLst/>
              <a:rect l="l" t="t" r="r" b="b"/>
              <a:pathLst>
                <a:path w="385962" h="482402">
                  <a:moveTo>
                    <a:pt x="0" y="0"/>
                  </a:moveTo>
                  <a:lnTo>
                    <a:pt x="385962" y="0"/>
                  </a:lnTo>
                  <a:lnTo>
                    <a:pt x="385962" y="482402"/>
                  </a:lnTo>
                  <a:lnTo>
                    <a:pt x="0" y="482402"/>
                  </a:lnTo>
                  <a:close/>
                </a:path>
              </a:pathLst>
            </a:custGeom>
            <a:solidFill>
              <a:srgbClr val="000000">
                <a:alpha val="0"/>
              </a:srgbClr>
            </a:solidFill>
          </p:spPr>
        </p:sp>
        <p:sp>
          <p:nvSpPr>
            <p:cNvPr id="20" name="TextBox 20"/>
            <p:cNvSpPr txBox="1"/>
            <p:nvPr/>
          </p:nvSpPr>
          <p:spPr>
            <a:xfrm>
              <a:off x="0" y="38100"/>
              <a:ext cx="385962" cy="444302"/>
            </a:xfrm>
            <a:prstGeom prst="rect">
              <a:avLst/>
            </a:prstGeom>
          </p:spPr>
          <p:txBody>
            <a:bodyPr lIns="0" tIns="0" rIns="0" bIns="0" rtlCol="0" anchor="t"/>
            <a:lstStyle/>
            <a:p>
              <a:pPr algn="ctr">
                <a:lnSpc>
                  <a:spcPts val="2249"/>
                </a:lnSpc>
              </a:pPr>
              <a:r>
                <a:rPr lang="en-US" sz="2249">
                  <a:solidFill>
                    <a:srgbClr val="272525"/>
                  </a:solidFill>
                  <a:latin typeface="Petrona"/>
                  <a:ea typeface="Petrona"/>
                  <a:cs typeface="Petrona"/>
                  <a:sym typeface="Petrona"/>
                </a:rPr>
                <a:t>1</a:t>
              </a:r>
            </a:p>
          </p:txBody>
        </p:sp>
      </p:grpSp>
      <p:grpSp>
        <p:nvGrpSpPr>
          <p:cNvPr id="21" name="Group 21"/>
          <p:cNvGrpSpPr/>
          <p:nvPr/>
        </p:nvGrpSpPr>
        <p:grpSpPr>
          <a:xfrm>
            <a:off x="8282285" y="2327374"/>
            <a:ext cx="3593752" cy="361801"/>
            <a:chOff x="0" y="0"/>
            <a:chExt cx="4791670" cy="482402"/>
          </a:xfrm>
        </p:grpSpPr>
        <p:sp>
          <p:nvSpPr>
            <p:cNvPr id="22" name="Freeform 22"/>
            <p:cNvSpPr/>
            <p:nvPr/>
          </p:nvSpPr>
          <p:spPr>
            <a:xfrm>
              <a:off x="0" y="0"/>
              <a:ext cx="4791670" cy="482402"/>
            </a:xfrm>
            <a:custGeom>
              <a:avLst/>
              <a:gdLst/>
              <a:ahLst/>
              <a:cxnLst/>
              <a:rect l="l" t="t" r="r" b="b"/>
              <a:pathLst>
                <a:path w="4791670" h="482402">
                  <a:moveTo>
                    <a:pt x="0" y="0"/>
                  </a:moveTo>
                  <a:lnTo>
                    <a:pt x="4791670" y="0"/>
                  </a:lnTo>
                  <a:lnTo>
                    <a:pt x="4791670" y="482402"/>
                  </a:lnTo>
                  <a:lnTo>
                    <a:pt x="0" y="482402"/>
                  </a:lnTo>
                  <a:close/>
                </a:path>
              </a:pathLst>
            </a:custGeom>
            <a:solidFill>
              <a:srgbClr val="000000">
                <a:alpha val="0"/>
              </a:srgbClr>
            </a:solidFill>
          </p:spPr>
        </p:sp>
        <p:sp>
          <p:nvSpPr>
            <p:cNvPr id="23" name="TextBox 23"/>
            <p:cNvSpPr txBox="1"/>
            <p:nvPr/>
          </p:nvSpPr>
          <p:spPr>
            <a:xfrm>
              <a:off x="0" y="-19050"/>
              <a:ext cx="4791670" cy="501452"/>
            </a:xfrm>
            <a:prstGeom prst="rect">
              <a:avLst/>
            </a:prstGeom>
          </p:spPr>
          <p:txBody>
            <a:bodyPr lIns="0" tIns="0" rIns="0" bIns="0" rtlCol="0" anchor="t"/>
            <a:lstStyle/>
            <a:p>
              <a:pPr algn="l">
                <a:lnSpc>
                  <a:spcPts val="2812"/>
                </a:lnSpc>
              </a:pPr>
              <a:r>
                <a:rPr lang="en-US" sz="2249">
                  <a:solidFill>
                    <a:srgbClr val="272525"/>
                  </a:solidFill>
                  <a:latin typeface="Petrona"/>
                  <a:ea typeface="Petrona"/>
                  <a:cs typeface="Petrona"/>
                  <a:sym typeface="Petrona"/>
                </a:rPr>
                <a:t>Irrelevant Feature Removal</a:t>
              </a:r>
            </a:p>
          </p:txBody>
        </p:sp>
      </p:grpSp>
      <p:grpSp>
        <p:nvGrpSpPr>
          <p:cNvPr id="24" name="Group 24"/>
          <p:cNvGrpSpPr/>
          <p:nvPr/>
        </p:nvGrpSpPr>
        <p:grpSpPr>
          <a:xfrm>
            <a:off x="8282285" y="2799457"/>
            <a:ext cx="9362480" cy="294085"/>
            <a:chOff x="0" y="0"/>
            <a:chExt cx="12483307" cy="392113"/>
          </a:xfrm>
        </p:grpSpPr>
        <p:sp>
          <p:nvSpPr>
            <p:cNvPr id="25" name="Freeform 25"/>
            <p:cNvSpPr/>
            <p:nvPr/>
          </p:nvSpPr>
          <p:spPr>
            <a:xfrm>
              <a:off x="0" y="0"/>
              <a:ext cx="12483307" cy="392113"/>
            </a:xfrm>
            <a:custGeom>
              <a:avLst/>
              <a:gdLst/>
              <a:ahLst/>
              <a:cxnLst/>
              <a:rect l="l" t="t" r="r" b="b"/>
              <a:pathLst>
                <a:path w="12483307" h="392113">
                  <a:moveTo>
                    <a:pt x="0" y="0"/>
                  </a:moveTo>
                  <a:lnTo>
                    <a:pt x="12483307" y="0"/>
                  </a:lnTo>
                  <a:lnTo>
                    <a:pt x="12483307" y="392113"/>
                  </a:lnTo>
                  <a:lnTo>
                    <a:pt x="0" y="392113"/>
                  </a:lnTo>
                  <a:close/>
                </a:path>
              </a:pathLst>
            </a:custGeom>
            <a:solidFill>
              <a:srgbClr val="000000">
                <a:alpha val="0"/>
              </a:srgbClr>
            </a:solidFill>
          </p:spPr>
        </p:sp>
        <p:sp>
          <p:nvSpPr>
            <p:cNvPr id="26" name="TextBox 26"/>
            <p:cNvSpPr txBox="1"/>
            <p:nvPr/>
          </p:nvSpPr>
          <p:spPr>
            <a:xfrm>
              <a:off x="0" y="-66675"/>
              <a:ext cx="12483307" cy="458788"/>
            </a:xfrm>
            <a:prstGeom prst="rect">
              <a:avLst/>
            </a:prstGeom>
          </p:spPr>
          <p:txBody>
            <a:bodyPr lIns="0" tIns="0" rIns="0" bIns="0" rtlCol="0" anchor="t"/>
            <a:lstStyle/>
            <a:p>
              <a:pPr algn="l">
                <a:lnSpc>
                  <a:spcPts val="2312"/>
                </a:lnSpc>
              </a:pPr>
              <a:r>
                <a:rPr lang="en-US" sz="1437">
                  <a:solidFill>
                    <a:srgbClr val="272525"/>
                  </a:solidFill>
                  <a:latin typeface="Inter"/>
                  <a:ea typeface="Inter"/>
                  <a:cs typeface="Inter"/>
                  <a:sym typeface="Inter"/>
                </a:rPr>
                <a:t>Removed columns that did not contribute meaningful information: 'car_names'.</a:t>
              </a:r>
            </a:p>
          </p:txBody>
        </p:sp>
      </p:grpSp>
      <p:grpSp>
        <p:nvGrpSpPr>
          <p:cNvPr id="27" name="Group 27"/>
          <p:cNvGrpSpPr/>
          <p:nvPr/>
        </p:nvGrpSpPr>
        <p:grpSpPr>
          <a:xfrm>
            <a:off x="7496472" y="3663106"/>
            <a:ext cx="422970" cy="422970"/>
            <a:chOff x="0" y="0"/>
            <a:chExt cx="563960" cy="563960"/>
          </a:xfrm>
        </p:grpSpPr>
        <p:sp>
          <p:nvSpPr>
            <p:cNvPr id="28" name="Freeform 28"/>
            <p:cNvSpPr/>
            <p:nvPr/>
          </p:nvSpPr>
          <p:spPr>
            <a:xfrm>
              <a:off x="6350" y="6350"/>
              <a:ext cx="551180" cy="551180"/>
            </a:xfrm>
            <a:custGeom>
              <a:avLst/>
              <a:gdLst/>
              <a:ahLst/>
              <a:cxnLst/>
              <a:rect l="l" t="t" r="r" b="b"/>
              <a:pathLst>
                <a:path w="551180" h="551180">
                  <a:moveTo>
                    <a:pt x="0" y="102870"/>
                  </a:moveTo>
                  <a:cubicBezTo>
                    <a:pt x="0" y="46101"/>
                    <a:pt x="46101" y="0"/>
                    <a:pt x="102870" y="0"/>
                  </a:cubicBezTo>
                  <a:lnTo>
                    <a:pt x="448310" y="0"/>
                  </a:lnTo>
                  <a:cubicBezTo>
                    <a:pt x="505206" y="0"/>
                    <a:pt x="551180" y="46101"/>
                    <a:pt x="551180" y="102870"/>
                  </a:cubicBezTo>
                  <a:lnTo>
                    <a:pt x="551180" y="448310"/>
                  </a:lnTo>
                  <a:cubicBezTo>
                    <a:pt x="551180" y="505206"/>
                    <a:pt x="505079" y="551180"/>
                    <a:pt x="448310" y="551180"/>
                  </a:cubicBezTo>
                  <a:lnTo>
                    <a:pt x="102870" y="551180"/>
                  </a:lnTo>
                  <a:cubicBezTo>
                    <a:pt x="45974" y="551180"/>
                    <a:pt x="0" y="505079"/>
                    <a:pt x="0" y="448310"/>
                  </a:cubicBezTo>
                  <a:close/>
                </a:path>
              </a:pathLst>
            </a:custGeom>
            <a:solidFill>
              <a:srgbClr val="CCEEFF"/>
            </a:solidFill>
          </p:spPr>
        </p:sp>
        <p:sp>
          <p:nvSpPr>
            <p:cNvPr id="29" name="Freeform 29"/>
            <p:cNvSpPr/>
            <p:nvPr/>
          </p:nvSpPr>
          <p:spPr>
            <a:xfrm>
              <a:off x="0" y="0"/>
              <a:ext cx="563880" cy="563880"/>
            </a:xfrm>
            <a:custGeom>
              <a:avLst/>
              <a:gdLst/>
              <a:ahLst/>
              <a:cxnLst/>
              <a:rect l="l" t="t" r="r" b="b"/>
              <a:pathLst>
                <a:path w="563880" h="563880">
                  <a:moveTo>
                    <a:pt x="0" y="109220"/>
                  </a:moveTo>
                  <a:cubicBezTo>
                    <a:pt x="0" y="48895"/>
                    <a:pt x="48895" y="0"/>
                    <a:pt x="109220" y="0"/>
                  </a:cubicBezTo>
                  <a:lnTo>
                    <a:pt x="454660" y="0"/>
                  </a:lnTo>
                  <a:lnTo>
                    <a:pt x="454660" y="6350"/>
                  </a:lnTo>
                  <a:lnTo>
                    <a:pt x="454660" y="0"/>
                  </a:lnTo>
                  <a:lnTo>
                    <a:pt x="454660" y="6350"/>
                  </a:lnTo>
                  <a:lnTo>
                    <a:pt x="454660" y="0"/>
                  </a:lnTo>
                  <a:cubicBezTo>
                    <a:pt x="514985" y="0"/>
                    <a:pt x="563880" y="48895"/>
                    <a:pt x="563880" y="109220"/>
                  </a:cubicBezTo>
                  <a:lnTo>
                    <a:pt x="563880" y="454660"/>
                  </a:lnTo>
                  <a:lnTo>
                    <a:pt x="557530" y="454660"/>
                  </a:lnTo>
                  <a:lnTo>
                    <a:pt x="563880" y="454660"/>
                  </a:lnTo>
                  <a:cubicBezTo>
                    <a:pt x="563880" y="514985"/>
                    <a:pt x="514985" y="563880"/>
                    <a:pt x="454660" y="563880"/>
                  </a:cubicBezTo>
                  <a:lnTo>
                    <a:pt x="454660" y="557530"/>
                  </a:lnTo>
                  <a:lnTo>
                    <a:pt x="454660" y="563880"/>
                  </a:lnTo>
                  <a:lnTo>
                    <a:pt x="109220" y="563880"/>
                  </a:lnTo>
                  <a:lnTo>
                    <a:pt x="109220" y="557530"/>
                  </a:lnTo>
                  <a:lnTo>
                    <a:pt x="109220" y="563880"/>
                  </a:lnTo>
                  <a:cubicBezTo>
                    <a:pt x="48895" y="563880"/>
                    <a:pt x="0" y="514985"/>
                    <a:pt x="0" y="454660"/>
                  </a:cubicBezTo>
                  <a:lnTo>
                    <a:pt x="0" y="109220"/>
                  </a:lnTo>
                  <a:lnTo>
                    <a:pt x="6350" y="109220"/>
                  </a:lnTo>
                  <a:lnTo>
                    <a:pt x="0" y="109220"/>
                  </a:lnTo>
                  <a:moveTo>
                    <a:pt x="12700" y="109220"/>
                  </a:moveTo>
                  <a:lnTo>
                    <a:pt x="12700" y="454660"/>
                  </a:lnTo>
                  <a:lnTo>
                    <a:pt x="6350" y="454660"/>
                  </a:lnTo>
                  <a:lnTo>
                    <a:pt x="12700" y="454660"/>
                  </a:lnTo>
                  <a:cubicBezTo>
                    <a:pt x="12700" y="508000"/>
                    <a:pt x="55880" y="551180"/>
                    <a:pt x="109220" y="551180"/>
                  </a:cubicBezTo>
                  <a:lnTo>
                    <a:pt x="454660" y="551180"/>
                  </a:lnTo>
                  <a:cubicBezTo>
                    <a:pt x="508000" y="551180"/>
                    <a:pt x="551180" y="508000"/>
                    <a:pt x="551180" y="454660"/>
                  </a:cubicBezTo>
                  <a:lnTo>
                    <a:pt x="551180" y="109220"/>
                  </a:lnTo>
                  <a:lnTo>
                    <a:pt x="557530" y="109220"/>
                  </a:lnTo>
                  <a:lnTo>
                    <a:pt x="551180" y="109220"/>
                  </a:lnTo>
                  <a:cubicBezTo>
                    <a:pt x="551307" y="55880"/>
                    <a:pt x="508000" y="12700"/>
                    <a:pt x="454660" y="12700"/>
                  </a:cubicBezTo>
                  <a:lnTo>
                    <a:pt x="109220" y="12700"/>
                  </a:lnTo>
                  <a:lnTo>
                    <a:pt x="109220" y="6350"/>
                  </a:lnTo>
                  <a:lnTo>
                    <a:pt x="109220" y="12700"/>
                  </a:lnTo>
                  <a:cubicBezTo>
                    <a:pt x="55880" y="12700"/>
                    <a:pt x="12700" y="55880"/>
                    <a:pt x="12700" y="109220"/>
                  </a:cubicBezTo>
                  <a:close/>
                </a:path>
              </a:pathLst>
            </a:custGeom>
            <a:solidFill>
              <a:srgbClr val="B2D4E5"/>
            </a:solidFill>
          </p:spPr>
        </p:sp>
      </p:grpSp>
      <p:grpSp>
        <p:nvGrpSpPr>
          <p:cNvPr id="30" name="Group 30"/>
          <p:cNvGrpSpPr/>
          <p:nvPr/>
        </p:nvGrpSpPr>
        <p:grpSpPr>
          <a:xfrm>
            <a:off x="7563222" y="3693691"/>
            <a:ext cx="289471" cy="361801"/>
            <a:chOff x="0" y="0"/>
            <a:chExt cx="385962" cy="482402"/>
          </a:xfrm>
        </p:grpSpPr>
        <p:sp>
          <p:nvSpPr>
            <p:cNvPr id="31" name="Freeform 31"/>
            <p:cNvSpPr/>
            <p:nvPr/>
          </p:nvSpPr>
          <p:spPr>
            <a:xfrm>
              <a:off x="0" y="0"/>
              <a:ext cx="385962" cy="482402"/>
            </a:xfrm>
            <a:custGeom>
              <a:avLst/>
              <a:gdLst/>
              <a:ahLst/>
              <a:cxnLst/>
              <a:rect l="l" t="t" r="r" b="b"/>
              <a:pathLst>
                <a:path w="385962" h="482402">
                  <a:moveTo>
                    <a:pt x="0" y="0"/>
                  </a:moveTo>
                  <a:lnTo>
                    <a:pt x="385962" y="0"/>
                  </a:lnTo>
                  <a:lnTo>
                    <a:pt x="385962" y="482402"/>
                  </a:lnTo>
                  <a:lnTo>
                    <a:pt x="0" y="482402"/>
                  </a:lnTo>
                  <a:close/>
                </a:path>
              </a:pathLst>
            </a:custGeom>
            <a:solidFill>
              <a:srgbClr val="000000">
                <a:alpha val="0"/>
              </a:srgbClr>
            </a:solidFill>
          </p:spPr>
        </p:sp>
        <p:sp>
          <p:nvSpPr>
            <p:cNvPr id="32" name="TextBox 32"/>
            <p:cNvSpPr txBox="1"/>
            <p:nvPr/>
          </p:nvSpPr>
          <p:spPr>
            <a:xfrm>
              <a:off x="0" y="38100"/>
              <a:ext cx="385962" cy="444302"/>
            </a:xfrm>
            <a:prstGeom prst="rect">
              <a:avLst/>
            </a:prstGeom>
          </p:spPr>
          <p:txBody>
            <a:bodyPr lIns="0" tIns="0" rIns="0" bIns="0" rtlCol="0" anchor="t"/>
            <a:lstStyle/>
            <a:p>
              <a:pPr algn="ctr">
                <a:lnSpc>
                  <a:spcPts val="2249"/>
                </a:lnSpc>
              </a:pPr>
              <a:r>
                <a:rPr lang="en-US" sz="2249">
                  <a:solidFill>
                    <a:srgbClr val="272525"/>
                  </a:solidFill>
                  <a:latin typeface="Petrona"/>
                  <a:ea typeface="Petrona"/>
                  <a:cs typeface="Petrona"/>
                  <a:sym typeface="Petrona"/>
                </a:rPr>
                <a:t>2</a:t>
              </a:r>
            </a:p>
          </p:txBody>
        </p:sp>
      </p:grpSp>
      <p:grpSp>
        <p:nvGrpSpPr>
          <p:cNvPr id="33" name="Group 33"/>
          <p:cNvGrpSpPr/>
          <p:nvPr/>
        </p:nvGrpSpPr>
        <p:grpSpPr>
          <a:xfrm>
            <a:off x="8282285" y="3644950"/>
            <a:ext cx="3310830" cy="361801"/>
            <a:chOff x="0" y="0"/>
            <a:chExt cx="4414440" cy="482402"/>
          </a:xfrm>
        </p:grpSpPr>
        <p:sp>
          <p:nvSpPr>
            <p:cNvPr id="34" name="Freeform 34"/>
            <p:cNvSpPr/>
            <p:nvPr/>
          </p:nvSpPr>
          <p:spPr>
            <a:xfrm>
              <a:off x="0" y="0"/>
              <a:ext cx="4414440" cy="482402"/>
            </a:xfrm>
            <a:custGeom>
              <a:avLst/>
              <a:gdLst/>
              <a:ahLst/>
              <a:cxnLst/>
              <a:rect l="l" t="t" r="r" b="b"/>
              <a:pathLst>
                <a:path w="4414440" h="482402">
                  <a:moveTo>
                    <a:pt x="0" y="0"/>
                  </a:moveTo>
                  <a:lnTo>
                    <a:pt x="4414440" y="0"/>
                  </a:lnTo>
                  <a:lnTo>
                    <a:pt x="4414440" y="482402"/>
                  </a:lnTo>
                  <a:lnTo>
                    <a:pt x="0" y="482402"/>
                  </a:lnTo>
                  <a:close/>
                </a:path>
              </a:pathLst>
            </a:custGeom>
            <a:solidFill>
              <a:srgbClr val="000000">
                <a:alpha val="0"/>
              </a:srgbClr>
            </a:solidFill>
          </p:spPr>
        </p:sp>
        <p:sp>
          <p:nvSpPr>
            <p:cNvPr id="35" name="TextBox 35"/>
            <p:cNvSpPr txBox="1"/>
            <p:nvPr/>
          </p:nvSpPr>
          <p:spPr>
            <a:xfrm>
              <a:off x="0" y="-19050"/>
              <a:ext cx="4414440" cy="501452"/>
            </a:xfrm>
            <a:prstGeom prst="rect">
              <a:avLst/>
            </a:prstGeom>
          </p:spPr>
          <p:txBody>
            <a:bodyPr lIns="0" tIns="0" rIns="0" bIns="0" rtlCol="0" anchor="t"/>
            <a:lstStyle/>
            <a:p>
              <a:pPr algn="l">
                <a:lnSpc>
                  <a:spcPts val="2812"/>
                </a:lnSpc>
              </a:pPr>
              <a:r>
                <a:rPr lang="en-US" sz="2249">
                  <a:solidFill>
                    <a:srgbClr val="272525"/>
                  </a:solidFill>
                  <a:latin typeface="Petrona"/>
                  <a:ea typeface="Petrona"/>
                  <a:cs typeface="Petrona"/>
                  <a:sym typeface="Petrona"/>
                </a:rPr>
                <a:t>Handling Missing Values</a:t>
              </a:r>
            </a:p>
          </p:txBody>
        </p:sp>
      </p:grpSp>
      <p:grpSp>
        <p:nvGrpSpPr>
          <p:cNvPr id="36" name="Group 36"/>
          <p:cNvGrpSpPr/>
          <p:nvPr/>
        </p:nvGrpSpPr>
        <p:grpSpPr>
          <a:xfrm>
            <a:off x="8282285" y="4117032"/>
            <a:ext cx="9362480" cy="882254"/>
            <a:chOff x="0" y="0"/>
            <a:chExt cx="12483307" cy="1176338"/>
          </a:xfrm>
        </p:grpSpPr>
        <p:sp>
          <p:nvSpPr>
            <p:cNvPr id="37" name="Freeform 37"/>
            <p:cNvSpPr/>
            <p:nvPr/>
          </p:nvSpPr>
          <p:spPr>
            <a:xfrm>
              <a:off x="0" y="0"/>
              <a:ext cx="12483307" cy="1176338"/>
            </a:xfrm>
            <a:custGeom>
              <a:avLst/>
              <a:gdLst/>
              <a:ahLst/>
              <a:cxnLst/>
              <a:rect l="l" t="t" r="r" b="b"/>
              <a:pathLst>
                <a:path w="12483307" h="1176338">
                  <a:moveTo>
                    <a:pt x="0" y="0"/>
                  </a:moveTo>
                  <a:lnTo>
                    <a:pt x="12483307" y="0"/>
                  </a:lnTo>
                  <a:lnTo>
                    <a:pt x="12483307" y="1176338"/>
                  </a:lnTo>
                  <a:lnTo>
                    <a:pt x="0" y="1176338"/>
                  </a:lnTo>
                  <a:close/>
                </a:path>
              </a:pathLst>
            </a:custGeom>
            <a:solidFill>
              <a:srgbClr val="000000">
                <a:alpha val="0"/>
              </a:srgbClr>
            </a:solidFill>
          </p:spPr>
        </p:sp>
        <p:sp>
          <p:nvSpPr>
            <p:cNvPr id="38" name="TextBox 38"/>
            <p:cNvSpPr txBox="1"/>
            <p:nvPr/>
          </p:nvSpPr>
          <p:spPr>
            <a:xfrm>
              <a:off x="0" y="-66675"/>
              <a:ext cx="12483307" cy="1243013"/>
            </a:xfrm>
            <a:prstGeom prst="rect">
              <a:avLst/>
            </a:prstGeom>
          </p:spPr>
          <p:txBody>
            <a:bodyPr lIns="0" tIns="0" rIns="0" bIns="0" rtlCol="0" anchor="t"/>
            <a:lstStyle/>
            <a:p>
              <a:pPr algn="l">
                <a:lnSpc>
                  <a:spcPts val="2312"/>
                </a:lnSpc>
              </a:pPr>
              <a:r>
                <a:rPr lang="en-US" sz="1437">
                  <a:solidFill>
                    <a:srgbClr val="272525"/>
                  </a:solidFill>
                  <a:latin typeface="Inter"/>
                  <a:ea typeface="Inter"/>
                  <a:cs typeface="Inter"/>
                  <a:sym typeface="Inter"/>
                </a:rPr>
                <a:t>there is no missing values in the dataset but the one feature "horsepower" has integer values with some unwanted values like '?'. so the features dtype represent the feature as object column so i replace the '?' data with 'Nan' then the 'Nan' count is 6 so then i handle this with using of median. </a:t>
              </a:r>
            </a:p>
          </p:txBody>
        </p:sp>
      </p:grpSp>
      <p:grpSp>
        <p:nvGrpSpPr>
          <p:cNvPr id="39" name="Group 39"/>
          <p:cNvGrpSpPr/>
          <p:nvPr/>
        </p:nvGrpSpPr>
        <p:grpSpPr>
          <a:xfrm>
            <a:off x="7496472" y="5568851"/>
            <a:ext cx="422970" cy="422970"/>
            <a:chOff x="0" y="0"/>
            <a:chExt cx="563960" cy="563960"/>
          </a:xfrm>
        </p:grpSpPr>
        <p:sp>
          <p:nvSpPr>
            <p:cNvPr id="40" name="Freeform 40"/>
            <p:cNvSpPr/>
            <p:nvPr/>
          </p:nvSpPr>
          <p:spPr>
            <a:xfrm>
              <a:off x="6350" y="6350"/>
              <a:ext cx="551180" cy="551180"/>
            </a:xfrm>
            <a:custGeom>
              <a:avLst/>
              <a:gdLst/>
              <a:ahLst/>
              <a:cxnLst/>
              <a:rect l="l" t="t" r="r" b="b"/>
              <a:pathLst>
                <a:path w="551180" h="551180">
                  <a:moveTo>
                    <a:pt x="0" y="102870"/>
                  </a:moveTo>
                  <a:cubicBezTo>
                    <a:pt x="0" y="46101"/>
                    <a:pt x="46101" y="0"/>
                    <a:pt x="102870" y="0"/>
                  </a:cubicBezTo>
                  <a:lnTo>
                    <a:pt x="448310" y="0"/>
                  </a:lnTo>
                  <a:cubicBezTo>
                    <a:pt x="505206" y="0"/>
                    <a:pt x="551180" y="46101"/>
                    <a:pt x="551180" y="102870"/>
                  </a:cubicBezTo>
                  <a:lnTo>
                    <a:pt x="551180" y="448310"/>
                  </a:lnTo>
                  <a:cubicBezTo>
                    <a:pt x="551180" y="505206"/>
                    <a:pt x="505079" y="551180"/>
                    <a:pt x="448310" y="551180"/>
                  </a:cubicBezTo>
                  <a:lnTo>
                    <a:pt x="102870" y="551180"/>
                  </a:lnTo>
                  <a:cubicBezTo>
                    <a:pt x="45974" y="551180"/>
                    <a:pt x="0" y="505079"/>
                    <a:pt x="0" y="448310"/>
                  </a:cubicBezTo>
                  <a:close/>
                </a:path>
              </a:pathLst>
            </a:custGeom>
            <a:solidFill>
              <a:srgbClr val="CCEEFF"/>
            </a:solidFill>
          </p:spPr>
        </p:sp>
        <p:sp>
          <p:nvSpPr>
            <p:cNvPr id="41" name="Freeform 41"/>
            <p:cNvSpPr/>
            <p:nvPr/>
          </p:nvSpPr>
          <p:spPr>
            <a:xfrm>
              <a:off x="0" y="0"/>
              <a:ext cx="563880" cy="563880"/>
            </a:xfrm>
            <a:custGeom>
              <a:avLst/>
              <a:gdLst/>
              <a:ahLst/>
              <a:cxnLst/>
              <a:rect l="l" t="t" r="r" b="b"/>
              <a:pathLst>
                <a:path w="563880" h="563880">
                  <a:moveTo>
                    <a:pt x="0" y="109220"/>
                  </a:moveTo>
                  <a:cubicBezTo>
                    <a:pt x="0" y="48895"/>
                    <a:pt x="48895" y="0"/>
                    <a:pt x="109220" y="0"/>
                  </a:cubicBezTo>
                  <a:lnTo>
                    <a:pt x="454660" y="0"/>
                  </a:lnTo>
                  <a:lnTo>
                    <a:pt x="454660" y="6350"/>
                  </a:lnTo>
                  <a:lnTo>
                    <a:pt x="454660" y="0"/>
                  </a:lnTo>
                  <a:lnTo>
                    <a:pt x="454660" y="6350"/>
                  </a:lnTo>
                  <a:lnTo>
                    <a:pt x="454660" y="0"/>
                  </a:lnTo>
                  <a:cubicBezTo>
                    <a:pt x="514985" y="0"/>
                    <a:pt x="563880" y="48895"/>
                    <a:pt x="563880" y="109220"/>
                  </a:cubicBezTo>
                  <a:lnTo>
                    <a:pt x="563880" y="454660"/>
                  </a:lnTo>
                  <a:lnTo>
                    <a:pt x="557530" y="454660"/>
                  </a:lnTo>
                  <a:lnTo>
                    <a:pt x="563880" y="454660"/>
                  </a:lnTo>
                  <a:cubicBezTo>
                    <a:pt x="563880" y="514985"/>
                    <a:pt x="514985" y="563880"/>
                    <a:pt x="454660" y="563880"/>
                  </a:cubicBezTo>
                  <a:lnTo>
                    <a:pt x="454660" y="557530"/>
                  </a:lnTo>
                  <a:lnTo>
                    <a:pt x="454660" y="563880"/>
                  </a:lnTo>
                  <a:lnTo>
                    <a:pt x="109220" y="563880"/>
                  </a:lnTo>
                  <a:lnTo>
                    <a:pt x="109220" y="557530"/>
                  </a:lnTo>
                  <a:lnTo>
                    <a:pt x="109220" y="563880"/>
                  </a:lnTo>
                  <a:cubicBezTo>
                    <a:pt x="48895" y="563880"/>
                    <a:pt x="0" y="514985"/>
                    <a:pt x="0" y="454660"/>
                  </a:cubicBezTo>
                  <a:lnTo>
                    <a:pt x="0" y="109220"/>
                  </a:lnTo>
                  <a:lnTo>
                    <a:pt x="6350" y="109220"/>
                  </a:lnTo>
                  <a:lnTo>
                    <a:pt x="0" y="109220"/>
                  </a:lnTo>
                  <a:moveTo>
                    <a:pt x="12700" y="109220"/>
                  </a:moveTo>
                  <a:lnTo>
                    <a:pt x="12700" y="454660"/>
                  </a:lnTo>
                  <a:lnTo>
                    <a:pt x="6350" y="454660"/>
                  </a:lnTo>
                  <a:lnTo>
                    <a:pt x="12700" y="454660"/>
                  </a:lnTo>
                  <a:cubicBezTo>
                    <a:pt x="12700" y="508000"/>
                    <a:pt x="55880" y="551180"/>
                    <a:pt x="109220" y="551180"/>
                  </a:cubicBezTo>
                  <a:lnTo>
                    <a:pt x="454660" y="551180"/>
                  </a:lnTo>
                  <a:cubicBezTo>
                    <a:pt x="508000" y="551180"/>
                    <a:pt x="551180" y="508000"/>
                    <a:pt x="551180" y="454660"/>
                  </a:cubicBezTo>
                  <a:lnTo>
                    <a:pt x="551180" y="109220"/>
                  </a:lnTo>
                  <a:lnTo>
                    <a:pt x="557530" y="109220"/>
                  </a:lnTo>
                  <a:lnTo>
                    <a:pt x="551180" y="109220"/>
                  </a:lnTo>
                  <a:cubicBezTo>
                    <a:pt x="551307" y="55880"/>
                    <a:pt x="508000" y="12700"/>
                    <a:pt x="454660" y="12700"/>
                  </a:cubicBezTo>
                  <a:lnTo>
                    <a:pt x="109220" y="12700"/>
                  </a:lnTo>
                  <a:lnTo>
                    <a:pt x="109220" y="6350"/>
                  </a:lnTo>
                  <a:lnTo>
                    <a:pt x="109220" y="12700"/>
                  </a:lnTo>
                  <a:cubicBezTo>
                    <a:pt x="55880" y="12700"/>
                    <a:pt x="12700" y="55880"/>
                    <a:pt x="12700" y="109220"/>
                  </a:cubicBezTo>
                  <a:close/>
                </a:path>
              </a:pathLst>
            </a:custGeom>
            <a:solidFill>
              <a:srgbClr val="B2D4E5"/>
            </a:solidFill>
          </p:spPr>
        </p:sp>
      </p:grpSp>
      <p:grpSp>
        <p:nvGrpSpPr>
          <p:cNvPr id="42" name="Group 42"/>
          <p:cNvGrpSpPr/>
          <p:nvPr/>
        </p:nvGrpSpPr>
        <p:grpSpPr>
          <a:xfrm>
            <a:off x="7563222" y="5599435"/>
            <a:ext cx="289471" cy="361801"/>
            <a:chOff x="0" y="0"/>
            <a:chExt cx="385962" cy="482402"/>
          </a:xfrm>
        </p:grpSpPr>
        <p:sp>
          <p:nvSpPr>
            <p:cNvPr id="43" name="Freeform 43"/>
            <p:cNvSpPr/>
            <p:nvPr/>
          </p:nvSpPr>
          <p:spPr>
            <a:xfrm>
              <a:off x="0" y="0"/>
              <a:ext cx="385962" cy="482402"/>
            </a:xfrm>
            <a:custGeom>
              <a:avLst/>
              <a:gdLst/>
              <a:ahLst/>
              <a:cxnLst/>
              <a:rect l="l" t="t" r="r" b="b"/>
              <a:pathLst>
                <a:path w="385962" h="482402">
                  <a:moveTo>
                    <a:pt x="0" y="0"/>
                  </a:moveTo>
                  <a:lnTo>
                    <a:pt x="385962" y="0"/>
                  </a:lnTo>
                  <a:lnTo>
                    <a:pt x="385962" y="482402"/>
                  </a:lnTo>
                  <a:lnTo>
                    <a:pt x="0" y="482402"/>
                  </a:lnTo>
                  <a:close/>
                </a:path>
              </a:pathLst>
            </a:custGeom>
            <a:solidFill>
              <a:srgbClr val="000000">
                <a:alpha val="0"/>
              </a:srgbClr>
            </a:solidFill>
          </p:spPr>
        </p:sp>
        <p:sp>
          <p:nvSpPr>
            <p:cNvPr id="44" name="TextBox 44"/>
            <p:cNvSpPr txBox="1"/>
            <p:nvPr/>
          </p:nvSpPr>
          <p:spPr>
            <a:xfrm>
              <a:off x="0" y="38100"/>
              <a:ext cx="385962" cy="444302"/>
            </a:xfrm>
            <a:prstGeom prst="rect">
              <a:avLst/>
            </a:prstGeom>
          </p:spPr>
          <p:txBody>
            <a:bodyPr lIns="0" tIns="0" rIns="0" bIns="0" rtlCol="0" anchor="t"/>
            <a:lstStyle/>
            <a:p>
              <a:pPr algn="ctr">
                <a:lnSpc>
                  <a:spcPts val="2249"/>
                </a:lnSpc>
              </a:pPr>
              <a:r>
                <a:rPr lang="en-US" sz="2249">
                  <a:solidFill>
                    <a:srgbClr val="272525"/>
                  </a:solidFill>
                  <a:latin typeface="Petrona"/>
                  <a:ea typeface="Petrona"/>
                  <a:cs typeface="Petrona"/>
                  <a:sym typeface="Petrona"/>
                </a:rPr>
                <a:t>3</a:t>
              </a:r>
            </a:p>
          </p:txBody>
        </p:sp>
      </p:grpSp>
      <p:grpSp>
        <p:nvGrpSpPr>
          <p:cNvPr id="45" name="Group 45"/>
          <p:cNvGrpSpPr/>
          <p:nvPr/>
        </p:nvGrpSpPr>
        <p:grpSpPr>
          <a:xfrm>
            <a:off x="8282285" y="5550694"/>
            <a:ext cx="4336702" cy="361801"/>
            <a:chOff x="0" y="0"/>
            <a:chExt cx="5782270" cy="482402"/>
          </a:xfrm>
        </p:grpSpPr>
        <p:sp>
          <p:nvSpPr>
            <p:cNvPr id="46" name="Freeform 46"/>
            <p:cNvSpPr/>
            <p:nvPr/>
          </p:nvSpPr>
          <p:spPr>
            <a:xfrm>
              <a:off x="0" y="0"/>
              <a:ext cx="5782270" cy="482402"/>
            </a:xfrm>
            <a:custGeom>
              <a:avLst/>
              <a:gdLst/>
              <a:ahLst/>
              <a:cxnLst/>
              <a:rect l="l" t="t" r="r" b="b"/>
              <a:pathLst>
                <a:path w="5782270" h="482402">
                  <a:moveTo>
                    <a:pt x="0" y="0"/>
                  </a:moveTo>
                  <a:lnTo>
                    <a:pt x="5782270" y="0"/>
                  </a:lnTo>
                  <a:lnTo>
                    <a:pt x="5782270" y="482402"/>
                  </a:lnTo>
                  <a:lnTo>
                    <a:pt x="0" y="482402"/>
                  </a:lnTo>
                  <a:close/>
                </a:path>
              </a:pathLst>
            </a:custGeom>
            <a:solidFill>
              <a:srgbClr val="000000">
                <a:alpha val="0"/>
              </a:srgbClr>
            </a:solidFill>
          </p:spPr>
        </p:sp>
        <p:sp>
          <p:nvSpPr>
            <p:cNvPr id="47" name="TextBox 47"/>
            <p:cNvSpPr txBox="1"/>
            <p:nvPr/>
          </p:nvSpPr>
          <p:spPr>
            <a:xfrm>
              <a:off x="0" y="-19050"/>
              <a:ext cx="5782270" cy="501452"/>
            </a:xfrm>
            <a:prstGeom prst="rect">
              <a:avLst/>
            </a:prstGeom>
          </p:spPr>
          <p:txBody>
            <a:bodyPr lIns="0" tIns="0" rIns="0" bIns="0" rtlCol="0" anchor="t"/>
            <a:lstStyle/>
            <a:p>
              <a:pPr algn="l">
                <a:lnSpc>
                  <a:spcPts val="2812"/>
                </a:lnSpc>
              </a:pPr>
              <a:r>
                <a:rPr lang="en-US" sz="2249">
                  <a:solidFill>
                    <a:srgbClr val="272525"/>
                  </a:solidFill>
                  <a:latin typeface="Petrona"/>
                  <a:ea typeface="Petrona"/>
                  <a:cs typeface="Petrona"/>
                  <a:sym typeface="Petrona"/>
                </a:rPr>
                <a:t>Outlier Detection and Treatment</a:t>
              </a:r>
            </a:p>
          </p:txBody>
        </p:sp>
      </p:grpSp>
      <p:grpSp>
        <p:nvGrpSpPr>
          <p:cNvPr id="48" name="Group 48"/>
          <p:cNvGrpSpPr/>
          <p:nvPr/>
        </p:nvGrpSpPr>
        <p:grpSpPr>
          <a:xfrm>
            <a:off x="8282285" y="6022776"/>
            <a:ext cx="9362480" cy="294085"/>
            <a:chOff x="0" y="0"/>
            <a:chExt cx="12483307" cy="392113"/>
          </a:xfrm>
        </p:grpSpPr>
        <p:sp>
          <p:nvSpPr>
            <p:cNvPr id="49" name="Freeform 49"/>
            <p:cNvSpPr/>
            <p:nvPr/>
          </p:nvSpPr>
          <p:spPr>
            <a:xfrm>
              <a:off x="0" y="0"/>
              <a:ext cx="12483307" cy="392113"/>
            </a:xfrm>
            <a:custGeom>
              <a:avLst/>
              <a:gdLst/>
              <a:ahLst/>
              <a:cxnLst/>
              <a:rect l="l" t="t" r="r" b="b"/>
              <a:pathLst>
                <a:path w="12483307" h="392113">
                  <a:moveTo>
                    <a:pt x="0" y="0"/>
                  </a:moveTo>
                  <a:lnTo>
                    <a:pt x="12483307" y="0"/>
                  </a:lnTo>
                  <a:lnTo>
                    <a:pt x="12483307" y="392113"/>
                  </a:lnTo>
                  <a:lnTo>
                    <a:pt x="0" y="392113"/>
                  </a:lnTo>
                  <a:close/>
                </a:path>
              </a:pathLst>
            </a:custGeom>
            <a:solidFill>
              <a:srgbClr val="000000">
                <a:alpha val="0"/>
              </a:srgbClr>
            </a:solidFill>
          </p:spPr>
        </p:sp>
        <p:sp>
          <p:nvSpPr>
            <p:cNvPr id="50" name="TextBox 50"/>
            <p:cNvSpPr txBox="1"/>
            <p:nvPr/>
          </p:nvSpPr>
          <p:spPr>
            <a:xfrm>
              <a:off x="0" y="-66675"/>
              <a:ext cx="12483307" cy="458788"/>
            </a:xfrm>
            <a:prstGeom prst="rect">
              <a:avLst/>
            </a:prstGeom>
          </p:spPr>
          <p:txBody>
            <a:bodyPr lIns="0" tIns="0" rIns="0" bIns="0" rtlCol="0" anchor="t"/>
            <a:lstStyle/>
            <a:p>
              <a:pPr algn="l">
                <a:lnSpc>
                  <a:spcPts val="2312"/>
                </a:lnSpc>
              </a:pPr>
              <a:r>
                <a:rPr lang="en-US" sz="1437">
                  <a:solidFill>
                    <a:srgbClr val="272525"/>
                  </a:solidFill>
                  <a:latin typeface="Inter"/>
                  <a:ea typeface="Inter"/>
                  <a:cs typeface="Inter"/>
                  <a:sym typeface="Inter"/>
                </a:rPr>
                <a:t>Outlier detection conducted using IQR and Z-score methods. remove the outliers using IQR.</a:t>
              </a:r>
            </a:p>
          </p:txBody>
        </p:sp>
      </p:grpSp>
      <p:grpSp>
        <p:nvGrpSpPr>
          <p:cNvPr id="51" name="Group 51"/>
          <p:cNvGrpSpPr/>
          <p:nvPr/>
        </p:nvGrpSpPr>
        <p:grpSpPr>
          <a:xfrm>
            <a:off x="7496472" y="6886426"/>
            <a:ext cx="422970" cy="422970"/>
            <a:chOff x="0" y="0"/>
            <a:chExt cx="563960" cy="563960"/>
          </a:xfrm>
        </p:grpSpPr>
        <p:sp>
          <p:nvSpPr>
            <p:cNvPr id="52" name="Freeform 52"/>
            <p:cNvSpPr/>
            <p:nvPr/>
          </p:nvSpPr>
          <p:spPr>
            <a:xfrm>
              <a:off x="6350" y="6350"/>
              <a:ext cx="551180" cy="551180"/>
            </a:xfrm>
            <a:custGeom>
              <a:avLst/>
              <a:gdLst/>
              <a:ahLst/>
              <a:cxnLst/>
              <a:rect l="l" t="t" r="r" b="b"/>
              <a:pathLst>
                <a:path w="551180" h="551180">
                  <a:moveTo>
                    <a:pt x="0" y="102870"/>
                  </a:moveTo>
                  <a:cubicBezTo>
                    <a:pt x="0" y="46101"/>
                    <a:pt x="46101" y="0"/>
                    <a:pt x="102870" y="0"/>
                  </a:cubicBezTo>
                  <a:lnTo>
                    <a:pt x="448310" y="0"/>
                  </a:lnTo>
                  <a:cubicBezTo>
                    <a:pt x="505206" y="0"/>
                    <a:pt x="551180" y="46101"/>
                    <a:pt x="551180" y="102870"/>
                  </a:cubicBezTo>
                  <a:lnTo>
                    <a:pt x="551180" y="448310"/>
                  </a:lnTo>
                  <a:cubicBezTo>
                    <a:pt x="551180" y="505206"/>
                    <a:pt x="505079" y="551180"/>
                    <a:pt x="448310" y="551180"/>
                  </a:cubicBezTo>
                  <a:lnTo>
                    <a:pt x="102870" y="551180"/>
                  </a:lnTo>
                  <a:cubicBezTo>
                    <a:pt x="45974" y="551180"/>
                    <a:pt x="0" y="505079"/>
                    <a:pt x="0" y="448310"/>
                  </a:cubicBezTo>
                  <a:close/>
                </a:path>
              </a:pathLst>
            </a:custGeom>
            <a:solidFill>
              <a:srgbClr val="CCEEFF"/>
            </a:solidFill>
          </p:spPr>
        </p:sp>
        <p:sp>
          <p:nvSpPr>
            <p:cNvPr id="53" name="Freeform 53"/>
            <p:cNvSpPr/>
            <p:nvPr/>
          </p:nvSpPr>
          <p:spPr>
            <a:xfrm>
              <a:off x="0" y="0"/>
              <a:ext cx="563880" cy="563880"/>
            </a:xfrm>
            <a:custGeom>
              <a:avLst/>
              <a:gdLst/>
              <a:ahLst/>
              <a:cxnLst/>
              <a:rect l="l" t="t" r="r" b="b"/>
              <a:pathLst>
                <a:path w="563880" h="563880">
                  <a:moveTo>
                    <a:pt x="0" y="109220"/>
                  </a:moveTo>
                  <a:cubicBezTo>
                    <a:pt x="0" y="48895"/>
                    <a:pt x="48895" y="0"/>
                    <a:pt x="109220" y="0"/>
                  </a:cubicBezTo>
                  <a:lnTo>
                    <a:pt x="454660" y="0"/>
                  </a:lnTo>
                  <a:lnTo>
                    <a:pt x="454660" y="6350"/>
                  </a:lnTo>
                  <a:lnTo>
                    <a:pt x="454660" y="0"/>
                  </a:lnTo>
                  <a:lnTo>
                    <a:pt x="454660" y="6350"/>
                  </a:lnTo>
                  <a:lnTo>
                    <a:pt x="454660" y="0"/>
                  </a:lnTo>
                  <a:cubicBezTo>
                    <a:pt x="514985" y="0"/>
                    <a:pt x="563880" y="48895"/>
                    <a:pt x="563880" y="109220"/>
                  </a:cubicBezTo>
                  <a:lnTo>
                    <a:pt x="563880" y="454660"/>
                  </a:lnTo>
                  <a:lnTo>
                    <a:pt x="557530" y="454660"/>
                  </a:lnTo>
                  <a:lnTo>
                    <a:pt x="563880" y="454660"/>
                  </a:lnTo>
                  <a:cubicBezTo>
                    <a:pt x="563880" y="514985"/>
                    <a:pt x="514985" y="563880"/>
                    <a:pt x="454660" y="563880"/>
                  </a:cubicBezTo>
                  <a:lnTo>
                    <a:pt x="454660" y="557530"/>
                  </a:lnTo>
                  <a:lnTo>
                    <a:pt x="454660" y="563880"/>
                  </a:lnTo>
                  <a:lnTo>
                    <a:pt x="109220" y="563880"/>
                  </a:lnTo>
                  <a:lnTo>
                    <a:pt x="109220" y="557530"/>
                  </a:lnTo>
                  <a:lnTo>
                    <a:pt x="109220" y="563880"/>
                  </a:lnTo>
                  <a:cubicBezTo>
                    <a:pt x="48895" y="563880"/>
                    <a:pt x="0" y="514985"/>
                    <a:pt x="0" y="454660"/>
                  </a:cubicBezTo>
                  <a:lnTo>
                    <a:pt x="0" y="109220"/>
                  </a:lnTo>
                  <a:lnTo>
                    <a:pt x="6350" y="109220"/>
                  </a:lnTo>
                  <a:lnTo>
                    <a:pt x="0" y="109220"/>
                  </a:lnTo>
                  <a:moveTo>
                    <a:pt x="12700" y="109220"/>
                  </a:moveTo>
                  <a:lnTo>
                    <a:pt x="12700" y="454660"/>
                  </a:lnTo>
                  <a:lnTo>
                    <a:pt x="6350" y="454660"/>
                  </a:lnTo>
                  <a:lnTo>
                    <a:pt x="12700" y="454660"/>
                  </a:lnTo>
                  <a:cubicBezTo>
                    <a:pt x="12700" y="508000"/>
                    <a:pt x="55880" y="551180"/>
                    <a:pt x="109220" y="551180"/>
                  </a:cubicBezTo>
                  <a:lnTo>
                    <a:pt x="454660" y="551180"/>
                  </a:lnTo>
                  <a:cubicBezTo>
                    <a:pt x="508000" y="551180"/>
                    <a:pt x="551180" y="508000"/>
                    <a:pt x="551180" y="454660"/>
                  </a:cubicBezTo>
                  <a:lnTo>
                    <a:pt x="551180" y="109220"/>
                  </a:lnTo>
                  <a:lnTo>
                    <a:pt x="557530" y="109220"/>
                  </a:lnTo>
                  <a:lnTo>
                    <a:pt x="551180" y="109220"/>
                  </a:lnTo>
                  <a:cubicBezTo>
                    <a:pt x="551307" y="55880"/>
                    <a:pt x="508000" y="12700"/>
                    <a:pt x="454660" y="12700"/>
                  </a:cubicBezTo>
                  <a:lnTo>
                    <a:pt x="109220" y="12700"/>
                  </a:lnTo>
                  <a:lnTo>
                    <a:pt x="109220" y="6350"/>
                  </a:lnTo>
                  <a:lnTo>
                    <a:pt x="109220" y="12700"/>
                  </a:lnTo>
                  <a:cubicBezTo>
                    <a:pt x="55880" y="12700"/>
                    <a:pt x="12700" y="55880"/>
                    <a:pt x="12700" y="109220"/>
                  </a:cubicBezTo>
                  <a:close/>
                </a:path>
              </a:pathLst>
            </a:custGeom>
            <a:solidFill>
              <a:srgbClr val="B2D4E5"/>
            </a:solidFill>
          </p:spPr>
        </p:sp>
      </p:grpSp>
      <p:grpSp>
        <p:nvGrpSpPr>
          <p:cNvPr id="54" name="Group 54"/>
          <p:cNvGrpSpPr/>
          <p:nvPr/>
        </p:nvGrpSpPr>
        <p:grpSpPr>
          <a:xfrm>
            <a:off x="7563222" y="6917010"/>
            <a:ext cx="289471" cy="361801"/>
            <a:chOff x="0" y="0"/>
            <a:chExt cx="385962" cy="482402"/>
          </a:xfrm>
        </p:grpSpPr>
        <p:sp>
          <p:nvSpPr>
            <p:cNvPr id="55" name="Freeform 55"/>
            <p:cNvSpPr/>
            <p:nvPr/>
          </p:nvSpPr>
          <p:spPr>
            <a:xfrm>
              <a:off x="0" y="0"/>
              <a:ext cx="385962" cy="482402"/>
            </a:xfrm>
            <a:custGeom>
              <a:avLst/>
              <a:gdLst/>
              <a:ahLst/>
              <a:cxnLst/>
              <a:rect l="l" t="t" r="r" b="b"/>
              <a:pathLst>
                <a:path w="385962" h="482402">
                  <a:moveTo>
                    <a:pt x="0" y="0"/>
                  </a:moveTo>
                  <a:lnTo>
                    <a:pt x="385962" y="0"/>
                  </a:lnTo>
                  <a:lnTo>
                    <a:pt x="385962" y="482402"/>
                  </a:lnTo>
                  <a:lnTo>
                    <a:pt x="0" y="482402"/>
                  </a:lnTo>
                  <a:close/>
                </a:path>
              </a:pathLst>
            </a:custGeom>
            <a:solidFill>
              <a:srgbClr val="000000">
                <a:alpha val="0"/>
              </a:srgbClr>
            </a:solidFill>
          </p:spPr>
        </p:sp>
        <p:sp>
          <p:nvSpPr>
            <p:cNvPr id="56" name="TextBox 56"/>
            <p:cNvSpPr txBox="1"/>
            <p:nvPr/>
          </p:nvSpPr>
          <p:spPr>
            <a:xfrm>
              <a:off x="0" y="38100"/>
              <a:ext cx="385962" cy="444302"/>
            </a:xfrm>
            <a:prstGeom prst="rect">
              <a:avLst/>
            </a:prstGeom>
          </p:spPr>
          <p:txBody>
            <a:bodyPr lIns="0" tIns="0" rIns="0" bIns="0" rtlCol="0" anchor="t"/>
            <a:lstStyle/>
            <a:p>
              <a:pPr algn="ctr">
                <a:lnSpc>
                  <a:spcPts val="2249"/>
                </a:lnSpc>
              </a:pPr>
              <a:r>
                <a:rPr lang="en-US" sz="2249">
                  <a:solidFill>
                    <a:srgbClr val="272525"/>
                  </a:solidFill>
                  <a:latin typeface="Petrona"/>
                  <a:ea typeface="Petrona"/>
                  <a:cs typeface="Petrona"/>
                  <a:sym typeface="Petrona"/>
                </a:rPr>
                <a:t>4</a:t>
              </a:r>
            </a:p>
          </p:txBody>
        </p:sp>
      </p:grpSp>
      <p:grpSp>
        <p:nvGrpSpPr>
          <p:cNvPr id="57" name="Group 57"/>
          <p:cNvGrpSpPr/>
          <p:nvPr/>
        </p:nvGrpSpPr>
        <p:grpSpPr>
          <a:xfrm>
            <a:off x="8282285" y="6868269"/>
            <a:ext cx="2894856" cy="361801"/>
            <a:chOff x="0" y="0"/>
            <a:chExt cx="3859808" cy="482402"/>
          </a:xfrm>
        </p:grpSpPr>
        <p:sp>
          <p:nvSpPr>
            <p:cNvPr id="58" name="Freeform 58"/>
            <p:cNvSpPr/>
            <p:nvPr/>
          </p:nvSpPr>
          <p:spPr>
            <a:xfrm>
              <a:off x="0" y="0"/>
              <a:ext cx="3859808" cy="482402"/>
            </a:xfrm>
            <a:custGeom>
              <a:avLst/>
              <a:gdLst/>
              <a:ahLst/>
              <a:cxnLst/>
              <a:rect l="l" t="t" r="r" b="b"/>
              <a:pathLst>
                <a:path w="3859808" h="482402">
                  <a:moveTo>
                    <a:pt x="0" y="0"/>
                  </a:moveTo>
                  <a:lnTo>
                    <a:pt x="3859808" y="0"/>
                  </a:lnTo>
                  <a:lnTo>
                    <a:pt x="3859808" y="482402"/>
                  </a:lnTo>
                  <a:lnTo>
                    <a:pt x="0" y="482402"/>
                  </a:lnTo>
                  <a:close/>
                </a:path>
              </a:pathLst>
            </a:custGeom>
            <a:solidFill>
              <a:srgbClr val="000000">
                <a:alpha val="0"/>
              </a:srgbClr>
            </a:solidFill>
          </p:spPr>
        </p:sp>
        <p:sp>
          <p:nvSpPr>
            <p:cNvPr id="59" name="TextBox 59"/>
            <p:cNvSpPr txBox="1"/>
            <p:nvPr/>
          </p:nvSpPr>
          <p:spPr>
            <a:xfrm>
              <a:off x="0" y="-19050"/>
              <a:ext cx="3859808" cy="501452"/>
            </a:xfrm>
            <a:prstGeom prst="rect">
              <a:avLst/>
            </a:prstGeom>
          </p:spPr>
          <p:txBody>
            <a:bodyPr lIns="0" tIns="0" rIns="0" bIns="0" rtlCol="0" anchor="t"/>
            <a:lstStyle/>
            <a:p>
              <a:pPr algn="l">
                <a:lnSpc>
                  <a:spcPts val="2812"/>
                </a:lnSpc>
              </a:pPr>
              <a:r>
                <a:rPr lang="en-US" sz="2249">
                  <a:solidFill>
                    <a:srgbClr val="272525"/>
                  </a:solidFill>
                  <a:latin typeface="Petrona"/>
                  <a:ea typeface="Petrona"/>
                  <a:cs typeface="Petrona"/>
                  <a:sym typeface="Petrona"/>
                </a:rPr>
                <a:t>transformer </a:t>
              </a:r>
            </a:p>
          </p:txBody>
        </p:sp>
      </p:grpSp>
      <p:grpSp>
        <p:nvGrpSpPr>
          <p:cNvPr id="60" name="Group 60"/>
          <p:cNvGrpSpPr/>
          <p:nvPr/>
        </p:nvGrpSpPr>
        <p:grpSpPr>
          <a:xfrm>
            <a:off x="8282285" y="7340352"/>
            <a:ext cx="9362480" cy="294085"/>
            <a:chOff x="0" y="0"/>
            <a:chExt cx="12483307" cy="392113"/>
          </a:xfrm>
        </p:grpSpPr>
        <p:sp>
          <p:nvSpPr>
            <p:cNvPr id="61" name="Freeform 61"/>
            <p:cNvSpPr/>
            <p:nvPr/>
          </p:nvSpPr>
          <p:spPr>
            <a:xfrm>
              <a:off x="0" y="0"/>
              <a:ext cx="12483307" cy="392113"/>
            </a:xfrm>
            <a:custGeom>
              <a:avLst/>
              <a:gdLst/>
              <a:ahLst/>
              <a:cxnLst/>
              <a:rect l="l" t="t" r="r" b="b"/>
              <a:pathLst>
                <a:path w="12483307" h="392113">
                  <a:moveTo>
                    <a:pt x="0" y="0"/>
                  </a:moveTo>
                  <a:lnTo>
                    <a:pt x="12483307" y="0"/>
                  </a:lnTo>
                  <a:lnTo>
                    <a:pt x="12483307" y="392113"/>
                  </a:lnTo>
                  <a:lnTo>
                    <a:pt x="0" y="392113"/>
                  </a:lnTo>
                  <a:close/>
                </a:path>
              </a:pathLst>
            </a:custGeom>
            <a:solidFill>
              <a:srgbClr val="000000">
                <a:alpha val="0"/>
              </a:srgbClr>
            </a:solidFill>
          </p:spPr>
        </p:sp>
        <p:sp>
          <p:nvSpPr>
            <p:cNvPr id="62" name="TextBox 62"/>
            <p:cNvSpPr txBox="1"/>
            <p:nvPr/>
          </p:nvSpPr>
          <p:spPr>
            <a:xfrm>
              <a:off x="0" y="-66675"/>
              <a:ext cx="12483307" cy="458788"/>
            </a:xfrm>
            <a:prstGeom prst="rect">
              <a:avLst/>
            </a:prstGeom>
          </p:spPr>
          <p:txBody>
            <a:bodyPr lIns="0" tIns="0" rIns="0" bIns="0" rtlCol="0" anchor="t"/>
            <a:lstStyle/>
            <a:p>
              <a:pPr algn="l">
                <a:lnSpc>
                  <a:spcPts val="2312"/>
                </a:lnSpc>
              </a:pPr>
              <a:r>
                <a:rPr lang="en-US" sz="1437">
                  <a:solidFill>
                    <a:srgbClr val="272525"/>
                  </a:solidFill>
                  <a:latin typeface="Inter"/>
                  <a:ea typeface="Inter"/>
                  <a:cs typeface="Inter"/>
                  <a:sym typeface="Inter"/>
                </a:rPr>
                <a:t>transformed the skewed data using log1p.</a:t>
              </a:r>
            </a:p>
          </p:txBody>
        </p:sp>
      </p:grpSp>
      <p:grpSp>
        <p:nvGrpSpPr>
          <p:cNvPr id="63" name="Group 63"/>
          <p:cNvGrpSpPr/>
          <p:nvPr/>
        </p:nvGrpSpPr>
        <p:grpSpPr>
          <a:xfrm>
            <a:off x="7496472" y="8204001"/>
            <a:ext cx="422970" cy="422970"/>
            <a:chOff x="0" y="0"/>
            <a:chExt cx="563960" cy="563960"/>
          </a:xfrm>
        </p:grpSpPr>
        <p:sp>
          <p:nvSpPr>
            <p:cNvPr id="64" name="Freeform 64"/>
            <p:cNvSpPr/>
            <p:nvPr/>
          </p:nvSpPr>
          <p:spPr>
            <a:xfrm>
              <a:off x="6350" y="6350"/>
              <a:ext cx="551180" cy="551180"/>
            </a:xfrm>
            <a:custGeom>
              <a:avLst/>
              <a:gdLst/>
              <a:ahLst/>
              <a:cxnLst/>
              <a:rect l="l" t="t" r="r" b="b"/>
              <a:pathLst>
                <a:path w="551180" h="551180">
                  <a:moveTo>
                    <a:pt x="0" y="102870"/>
                  </a:moveTo>
                  <a:cubicBezTo>
                    <a:pt x="0" y="46101"/>
                    <a:pt x="46101" y="0"/>
                    <a:pt x="102870" y="0"/>
                  </a:cubicBezTo>
                  <a:lnTo>
                    <a:pt x="448310" y="0"/>
                  </a:lnTo>
                  <a:cubicBezTo>
                    <a:pt x="505206" y="0"/>
                    <a:pt x="551180" y="46101"/>
                    <a:pt x="551180" y="102870"/>
                  </a:cubicBezTo>
                  <a:lnTo>
                    <a:pt x="551180" y="448310"/>
                  </a:lnTo>
                  <a:cubicBezTo>
                    <a:pt x="551180" y="505206"/>
                    <a:pt x="505079" y="551180"/>
                    <a:pt x="448310" y="551180"/>
                  </a:cubicBezTo>
                  <a:lnTo>
                    <a:pt x="102870" y="551180"/>
                  </a:lnTo>
                  <a:cubicBezTo>
                    <a:pt x="45974" y="551180"/>
                    <a:pt x="0" y="505079"/>
                    <a:pt x="0" y="448310"/>
                  </a:cubicBezTo>
                  <a:close/>
                </a:path>
              </a:pathLst>
            </a:custGeom>
            <a:solidFill>
              <a:srgbClr val="CCEEFF"/>
            </a:solidFill>
          </p:spPr>
        </p:sp>
        <p:sp>
          <p:nvSpPr>
            <p:cNvPr id="65" name="Freeform 65"/>
            <p:cNvSpPr/>
            <p:nvPr/>
          </p:nvSpPr>
          <p:spPr>
            <a:xfrm>
              <a:off x="0" y="0"/>
              <a:ext cx="563880" cy="563880"/>
            </a:xfrm>
            <a:custGeom>
              <a:avLst/>
              <a:gdLst/>
              <a:ahLst/>
              <a:cxnLst/>
              <a:rect l="l" t="t" r="r" b="b"/>
              <a:pathLst>
                <a:path w="563880" h="563880">
                  <a:moveTo>
                    <a:pt x="0" y="109220"/>
                  </a:moveTo>
                  <a:cubicBezTo>
                    <a:pt x="0" y="48895"/>
                    <a:pt x="48895" y="0"/>
                    <a:pt x="109220" y="0"/>
                  </a:cubicBezTo>
                  <a:lnTo>
                    <a:pt x="454660" y="0"/>
                  </a:lnTo>
                  <a:lnTo>
                    <a:pt x="454660" y="6350"/>
                  </a:lnTo>
                  <a:lnTo>
                    <a:pt x="454660" y="0"/>
                  </a:lnTo>
                  <a:lnTo>
                    <a:pt x="454660" y="6350"/>
                  </a:lnTo>
                  <a:lnTo>
                    <a:pt x="454660" y="0"/>
                  </a:lnTo>
                  <a:cubicBezTo>
                    <a:pt x="514985" y="0"/>
                    <a:pt x="563880" y="48895"/>
                    <a:pt x="563880" y="109220"/>
                  </a:cubicBezTo>
                  <a:lnTo>
                    <a:pt x="563880" y="454660"/>
                  </a:lnTo>
                  <a:lnTo>
                    <a:pt x="557530" y="454660"/>
                  </a:lnTo>
                  <a:lnTo>
                    <a:pt x="563880" y="454660"/>
                  </a:lnTo>
                  <a:cubicBezTo>
                    <a:pt x="563880" y="514985"/>
                    <a:pt x="514985" y="563880"/>
                    <a:pt x="454660" y="563880"/>
                  </a:cubicBezTo>
                  <a:lnTo>
                    <a:pt x="454660" y="557530"/>
                  </a:lnTo>
                  <a:lnTo>
                    <a:pt x="454660" y="563880"/>
                  </a:lnTo>
                  <a:lnTo>
                    <a:pt x="109220" y="563880"/>
                  </a:lnTo>
                  <a:lnTo>
                    <a:pt x="109220" y="557530"/>
                  </a:lnTo>
                  <a:lnTo>
                    <a:pt x="109220" y="563880"/>
                  </a:lnTo>
                  <a:cubicBezTo>
                    <a:pt x="48895" y="563880"/>
                    <a:pt x="0" y="514985"/>
                    <a:pt x="0" y="454660"/>
                  </a:cubicBezTo>
                  <a:lnTo>
                    <a:pt x="0" y="109220"/>
                  </a:lnTo>
                  <a:lnTo>
                    <a:pt x="6350" y="109220"/>
                  </a:lnTo>
                  <a:lnTo>
                    <a:pt x="0" y="109220"/>
                  </a:lnTo>
                  <a:moveTo>
                    <a:pt x="12700" y="109220"/>
                  </a:moveTo>
                  <a:lnTo>
                    <a:pt x="12700" y="454660"/>
                  </a:lnTo>
                  <a:lnTo>
                    <a:pt x="6350" y="454660"/>
                  </a:lnTo>
                  <a:lnTo>
                    <a:pt x="12700" y="454660"/>
                  </a:lnTo>
                  <a:cubicBezTo>
                    <a:pt x="12700" y="508000"/>
                    <a:pt x="55880" y="551180"/>
                    <a:pt x="109220" y="551180"/>
                  </a:cubicBezTo>
                  <a:lnTo>
                    <a:pt x="454660" y="551180"/>
                  </a:lnTo>
                  <a:cubicBezTo>
                    <a:pt x="508000" y="551180"/>
                    <a:pt x="551180" y="508000"/>
                    <a:pt x="551180" y="454660"/>
                  </a:cubicBezTo>
                  <a:lnTo>
                    <a:pt x="551180" y="109220"/>
                  </a:lnTo>
                  <a:lnTo>
                    <a:pt x="557530" y="109220"/>
                  </a:lnTo>
                  <a:lnTo>
                    <a:pt x="551180" y="109220"/>
                  </a:lnTo>
                  <a:cubicBezTo>
                    <a:pt x="551307" y="55880"/>
                    <a:pt x="508000" y="12700"/>
                    <a:pt x="454660" y="12700"/>
                  </a:cubicBezTo>
                  <a:lnTo>
                    <a:pt x="109220" y="12700"/>
                  </a:lnTo>
                  <a:lnTo>
                    <a:pt x="109220" y="6350"/>
                  </a:lnTo>
                  <a:lnTo>
                    <a:pt x="109220" y="12700"/>
                  </a:lnTo>
                  <a:cubicBezTo>
                    <a:pt x="55880" y="12700"/>
                    <a:pt x="12700" y="55880"/>
                    <a:pt x="12700" y="109220"/>
                  </a:cubicBezTo>
                  <a:close/>
                </a:path>
              </a:pathLst>
            </a:custGeom>
            <a:solidFill>
              <a:srgbClr val="B2D4E5"/>
            </a:solidFill>
          </p:spPr>
        </p:sp>
      </p:grpSp>
      <p:grpSp>
        <p:nvGrpSpPr>
          <p:cNvPr id="66" name="Group 66"/>
          <p:cNvGrpSpPr/>
          <p:nvPr/>
        </p:nvGrpSpPr>
        <p:grpSpPr>
          <a:xfrm>
            <a:off x="7563222" y="8234586"/>
            <a:ext cx="289471" cy="361801"/>
            <a:chOff x="0" y="0"/>
            <a:chExt cx="385962" cy="482402"/>
          </a:xfrm>
        </p:grpSpPr>
        <p:sp>
          <p:nvSpPr>
            <p:cNvPr id="67" name="Freeform 67"/>
            <p:cNvSpPr/>
            <p:nvPr/>
          </p:nvSpPr>
          <p:spPr>
            <a:xfrm>
              <a:off x="0" y="0"/>
              <a:ext cx="385962" cy="482402"/>
            </a:xfrm>
            <a:custGeom>
              <a:avLst/>
              <a:gdLst/>
              <a:ahLst/>
              <a:cxnLst/>
              <a:rect l="l" t="t" r="r" b="b"/>
              <a:pathLst>
                <a:path w="385962" h="482402">
                  <a:moveTo>
                    <a:pt x="0" y="0"/>
                  </a:moveTo>
                  <a:lnTo>
                    <a:pt x="385962" y="0"/>
                  </a:lnTo>
                  <a:lnTo>
                    <a:pt x="385962" y="482402"/>
                  </a:lnTo>
                  <a:lnTo>
                    <a:pt x="0" y="482402"/>
                  </a:lnTo>
                  <a:close/>
                </a:path>
              </a:pathLst>
            </a:custGeom>
            <a:solidFill>
              <a:srgbClr val="000000">
                <a:alpha val="0"/>
              </a:srgbClr>
            </a:solidFill>
          </p:spPr>
        </p:sp>
        <p:sp>
          <p:nvSpPr>
            <p:cNvPr id="68" name="TextBox 68"/>
            <p:cNvSpPr txBox="1"/>
            <p:nvPr/>
          </p:nvSpPr>
          <p:spPr>
            <a:xfrm>
              <a:off x="0" y="38100"/>
              <a:ext cx="385962" cy="444302"/>
            </a:xfrm>
            <a:prstGeom prst="rect">
              <a:avLst/>
            </a:prstGeom>
          </p:spPr>
          <p:txBody>
            <a:bodyPr lIns="0" tIns="0" rIns="0" bIns="0" rtlCol="0" anchor="t"/>
            <a:lstStyle/>
            <a:p>
              <a:pPr algn="ctr">
                <a:lnSpc>
                  <a:spcPts val="2249"/>
                </a:lnSpc>
              </a:pPr>
              <a:r>
                <a:rPr lang="en-US" sz="2249">
                  <a:solidFill>
                    <a:srgbClr val="272525"/>
                  </a:solidFill>
                  <a:latin typeface="Petrona"/>
                  <a:ea typeface="Petrona"/>
                  <a:cs typeface="Petrona"/>
                  <a:sym typeface="Petrona"/>
                </a:rPr>
                <a:t>5</a:t>
              </a:r>
            </a:p>
          </p:txBody>
        </p:sp>
      </p:grpSp>
      <p:grpSp>
        <p:nvGrpSpPr>
          <p:cNvPr id="69" name="Group 69"/>
          <p:cNvGrpSpPr/>
          <p:nvPr/>
        </p:nvGrpSpPr>
        <p:grpSpPr>
          <a:xfrm>
            <a:off x="8282285" y="8185845"/>
            <a:ext cx="2894856" cy="361801"/>
            <a:chOff x="0" y="0"/>
            <a:chExt cx="3859808" cy="482402"/>
          </a:xfrm>
        </p:grpSpPr>
        <p:sp>
          <p:nvSpPr>
            <p:cNvPr id="70" name="Freeform 70"/>
            <p:cNvSpPr/>
            <p:nvPr/>
          </p:nvSpPr>
          <p:spPr>
            <a:xfrm>
              <a:off x="0" y="0"/>
              <a:ext cx="3859808" cy="482402"/>
            </a:xfrm>
            <a:custGeom>
              <a:avLst/>
              <a:gdLst/>
              <a:ahLst/>
              <a:cxnLst/>
              <a:rect l="l" t="t" r="r" b="b"/>
              <a:pathLst>
                <a:path w="3859808" h="482402">
                  <a:moveTo>
                    <a:pt x="0" y="0"/>
                  </a:moveTo>
                  <a:lnTo>
                    <a:pt x="3859808" y="0"/>
                  </a:lnTo>
                  <a:lnTo>
                    <a:pt x="3859808" y="482402"/>
                  </a:lnTo>
                  <a:lnTo>
                    <a:pt x="0" y="482402"/>
                  </a:lnTo>
                  <a:close/>
                </a:path>
              </a:pathLst>
            </a:custGeom>
            <a:solidFill>
              <a:srgbClr val="000000">
                <a:alpha val="0"/>
              </a:srgbClr>
            </a:solidFill>
          </p:spPr>
        </p:sp>
        <p:sp>
          <p:nvSpPr>
            <p:cNvPr id="71" name="TextBox 71"/>
            <p:cNvSpPr txBox="1"/>
            <p:nvPr/>
          </p:nvSpPr>
          <p:spPr>
            <a:xfrm>
              <a:off x="0" y="-19050"/>
              <a:ext cx="3859808" cy="501452"/>
            </a:xfrm>
            <a:prstGeom prst="rect">
              <a:avLst/>
            </a:prstGeom>
          </p:spPr>
          <p:txBody>
            <a:bodyPr lIns="0" tIns="0" rIns="0" bIns="0" rtlCol="0" anchor="t"/>
            <a:lstStyle/>
            <a:p>
              <a:pPr algn="l">
                <a:lnSpc>
                  <a:spcPts val="2812"/>
                </a:lnSpc>
              </a:pPr>
              <a:r>
                <a:rPr lang="en-US" sz="2249">
                  <a:solidFill>
                    <a:srgbClr val="272525"/>
                  </a:solidFill>
                  <a:latin typeface="Petrona"/>
                  <a:ea typeface="Petrona"/>
                  <a:cs typeface="Petrona"/>
                  <a:sym typeface="Petrona"/>
                </a:rPr>
                <a:t>Feature Scaling</a:t>
              </a:r>
            </a:p>
          </p:txBody>
        </p:sp>
      </p:grpSp>
      <p:grpSp>
        <p:nvGrpSpPr>
          <p:cNvPr id="72" name="Group 72"/>
          <p:cNvGrpSpPr/>
          <p:nvPr/>
        </p:nvGrpSpPr>
        <p:grpSpPr>
          <a:xfrm>
            <a:off x="8282285" y="8657928"/>
            <a:ext cx="9362480" cy="294085"/>
            <a:chOff x="0" y="0"/>
            <a:chExt cx="12483307" cy="392113"/>
          </a:xfrm>
        </p:grpSpPr>
        <p:sp>
          <p:nvSpPr>
            <p:cNvPr id="73" name="Freeform 73"/>
            <p:cNvSpPr/>
            <p:nvPr/>
          </p:nvSpPr>
          <p:spPr>
            <a:xfrm>
              <a:off x="0" y="0"/>
              <a:ext cx="12483307" cy="392113"/>
            </a:xfrm>
            <a:custGeom>
              <a:avLst/>
              <a:gdLst/>
              <a:ahLst/>
              <a:cxnLst/>
              <a:rect l="l" t="t" r="r" b="b"/>
              <a:pathLst>
                <a:path w="12483307" h="392113">
                  <a:moveTo>
                    <a:pt x="0" y="0"/>
                  </a:moveTo>
                  <a:lnTo>
                    <a:pt x="12483307" y="0"/>
                  </a:lnTo>
                  <a:lnTo>
                    <a:pt x="12483307" y="392113"/>
                  </a:lnTo>
                  <a:lnTo>
                    <a:pt x="0" y="392113"/>
                  </a:lnTo>
                  <a:close/>
                </a:path>
              </a:pathLst>
            </a:custGeom>
            <a:solidFill>
              <a:srgbClr val="000000">
                <a:alpha val="0"/>
              </a:srgbClr>
            </a:solidFill>
          </p:spPr>
        </p:sp>
        <p:sp>
          <p:nvSpPr>
            <p:cNvPr id="74" name="TextBox 74"/>
            <p:cNvSpPr txBox="1"/>
            <p:nvPr/>
          </p:nvSpPr>
          <p:spPr>
            <a:xfrm>
              <a:off x="0" y="-66675"/>
              <a:ext cx="12483307" cy="458788"/>
            </a:xfrm>
            <a:prstGeom prst="rect">
              <a:avLst/>
            </a:prstGeom>
          </p:spPr>
          <p:txBody>
            <a:bodyPr lIns="0" tIns="0" rIns="0" bIns="0" rtlCol="0" anchor="t"/>
            <a:lstStyle/>
            <a:p>
              <a:pPr algn="l">
                <a:lnSpc>
                  <a:spcPts val="2312"/>
                </a:lnSpc>
              </a:pPr>
              <a:r>
                <a:rPr lang="en-US" sz="1437">
                  <a:solidFill>
                    <a:srgbClr val="272525"/>
                  </a:solidFill>
                  <a:latin typeface="Inter"/>
                  <a:ea typeface="Inter"/>
                  <a:cs typeface="Inter"/>
                  <a:sym typeface="Inter"/>
                </a:rPr>
                <a:t>Standard Scaling applied to numerical features (mean=0, standard deviation=1).</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61176"/>
              </a:srgbClr>
            </a:solidFill>
          </p:spPr>
        </p:sp>
      </p:grpSp>
      <p:grpSp>
        <p:nvGrpSpPr>
          <p:cNvPr id="5" name="Group 5"/>
          <p:cNvGrpSpPr/>
          <p:nvPr/>
        </p:nvGrpSpPr>
        <p:grpSpPr>
          <a:xfrm>
            <a:off x="992238" y="2201912"/>
            <a:ext cx="7442746" cy="930325"/>
            <a:chOff x="0" y="0"/>
            <a:chExt cx="9923662" cy="1240433"/>
          </a:xfrm>
        </p:grpSpPr>
        <p:sp>
          <p:nvSpPr>
            <p:cNvPr id="6" name="Freeform 6"/>
            <p:cNvSpPr/>
            <p:nvPr/>
          </p:nvSpPr>
          <p:spPr>
            <a:xfrm>
              <a:off x="0" y="0"/>
              <a:ext cx="9923662" cy="1240433"/>
            </a:xfrm>
            <a:custGeom>
              <a:avLst/>
              <a:gdLst/>
              <a:ahLst/>
              <a:cxnLst/>
              <a:rect l="l" t="t" r="r" b="b"/>
              <a:pathLst>
                <a:path w="9923662" h="1240433">
                  <a:moveTo>
                    <a:pt x="0" y="0"/>
                  </a:moveTo>
                  <a:lnTo>
                    <a:pt x="9923662" y="0"/>
                  </a:lnTo>
                  <a:lnTo>
                    <a:pt x="9923662" y="1240433"/>
                  </a:lnTo>
                  <a:lnTo>
                    <a:pt x="0" y="1240433"/>
                  </a:lnTo>
                  <a:close/>
                </a:path>
              </a:pathLst>
            </a:custGeom>
            <a:solidFill>
              <a:srgbClr val="000000">
                <a:alpha val="0"/>
              </a:srgbClr>
            </a:solidFill>
          </p:spPr>
        </p:sp>
        <p:sp>
          <p:nvSpPr>
            <p:cNvPr id="7" name="TextBox 7"/>
            <p:cNvSpPr txBox="1"/>
            <p:nvPr/>
          </p:nvSpPr>
          <p:spPr>
            <a:xfrm>
              <a:off x="0" y="-47625"/>
              <a:ext cx="9923662" cy="1288058"/>
            </a:xfrm>
            <a:prstGeom prst="rect">
              <a:avLst/>
            </a:prstGeom>
          </p:spPr>
          <p:txBody>
            <a:bodyPr lIns="0" tIns="0" rIns="0" bIns="0" rtlCol="0" anchor="t"/>
            <a:lstStyle/>
            <a:p>
              <a:pPr algn="l">
                <a:lnSpc>
                  <a:spcPts val="7312"/>
                </a:lnSpc>
              </a:pPr>
              <a:r>
                <a:rPr lang="en-US" sz="5812">
                  <a:solidFill>
                    <a:srgbClr val="000000"/>
                  </a:solidFill>
                  <a:latin typeface="Petrona"/>
                  <a:ea typeface="Petrona"/>
                  <a:cs typeface="Petrona"/>
                  <a:sym typeface="Petrona"/>
                </a:rPr>
                <a:t>4.Train/Test Split</a:t>
              </a:r>
            </a:p>
          </p:txBody>
        </p:sp>
      </p:grpSp>
      <p:sp>
        <p:nvSpPr>
          <p:cNvPr id="8" name="Freeform 8" descr="preencoded.png"/>
          <p:cNvSpPr/>
          <p:nvPr/>
        </p:nvSpPr>
        <p:spPr>
          <a:xfrm>
            <a:off x="992238" y="3699271"/>
            <a:ext cx="5434459" cy="1134070"/>
          </a:xfrm>
          <a:custGeom>
            <a:avLst/>
            <a:gdLst/>
            <a:ahLst/>
            <a:cxnLst/>
            <a:rect l="l" t="t" r="r" b="b"/>
            <a:pathLst>
              <a:path w="5434459" h="1134070">
                <a:moveTo>
                  <a:pt x="0" y="0"/>
                </a:moveTo>
                <a:lnTo>
                  <a:pt x="5434458" y="0"/>
                </a:lnTo>
                <a:lnTo>
                  <a:pt x="5434458" y="1134070"/>
                </a:lnTo>
                <a:lnTo>
                  <a:pt x="0" y="1134070"/>
                </a:lnTo>
                <a:lnTo>
                  <a:pt x="0" y="0"/>
                </a:lnTo>
                <a:close/>
              </a:path>
            </a:pathLst>
          </a:custGeom>
          <a:blipFill>
            <a:blip r:embed="rId4"/>
            <a:stretch>
              <a:fillRect l="-65" r="-65"/>
            </a:stretch>
          </a:blipFill>
        </p:spPr>
      </p:sp>
      <p:grpSp>
        <p:nvGrpSpPr>
          <p:cNvPr id="9" name="Group 9"/>
          <p:cNvGrpSpPr/>
          <p:nvPr/>
        </p:nvGrpSpPr>
        <p:grpSpPr>
          <a:xfrm>
            <a:off x="1275755" y="5258544"/>
            <a:ext cx="4465587" cy="558254"/>
            <a:chOff x="0" y="0"/>
            <a:chExt cx="5954117" cy="744338"/>
          </a:xfrm>
        </p:grpSpPr>
        <p:sp>
          <p:nvSpPr>
            <p:cNvPr id="10" name="Freeform 10"/>
            <p:cNvSpPr/>
            <p:nvPr/>
          </p:nvSpPr>
          <p:spPr>
            <a:xfrm>
              <a:off x="0" y="0"/>
              <a:ext cx="5954117" cy="744338"/>
            </a:xfrm>
            <a:custGeom>
              <a:avLst/>
              <a:gdLst/>
              <a:ahLst/>
              <a:cxnLst/>
              <a:rect l="l" t="t" r="r" b="b"/>
              <a:pathLst>
                <a:path w="5954117" h="744338">
                  <a:moveTo>
                    <a:pt x="0" y="0"/>
                  </a:moveTo>
                  <a:lnTo>
                    <a:pt x="5954117" y="0"/>
                  </a:lnTo>
                  <a:lnTo>
                    <a:pt x="5954117" y="744338"/>
                  </a:lnTo>
                  <a:lnTo>
                    <a:pt x="0" y="744338"/>
                  </a:lnTo>
                  <a:close/>
                </a:path>
              </a:pathLst>
            </a:custGeom>
            <a:solidFill>
              <a:srgbClr val="000000">
                <a:alpha val="0"/>
              </a:srgbClr>
            </a:solidFill>
          </p:spPr>
        </p:sp>
        <p:sp>
          <p:nvSpPr>
            <p:cNvPr id="11" name="TextBox 11"/>
            <p:cNvSpPr txBox="1"/>
            <p:nvPr/>
          </p:nvSpPr>
          <p:spPr>
            <a:xfrm>
              <a:off x="0" y="-19050"/>
              <a:ext cx="5954117" cy="763388"/>
            </a:xfrm>
            <a:prstGeom prst="rect">
              <a:avLst/>
            </a:prstGeom>
          </p:spPr>
          <p:txBody>
            <a:bodyPr lIns="0" tIns="0" rIns="0" bIns="0" rtlCol="0" anchor="t"/>
            <a:lstStyle/>
            <a:p>
              <a:pPr algn="l">
                <a:lnSpc>
                  <a:spcPts val="4375"/>
                </a:lnSpc>
              </a:pPr>
              <a:r>
                <a:rPr lang="en-US" sz="3500">
                  <a:solidFill>
                    <a:srgbClr val="272525"/>
                  </a:solidFill>
                  <a:latin typeface="Petrona"/>
                  <a:ea typeface="Petrona"/>
                  <a:cs typeface="Petrona"/>
                  <a:sym typeface="Petrona"/>
                </a:rPr>
                <a:t>Data Partition</a:t>
              </a:r>
            </a:p>
          </p:txBody>
        </p:sp>
      </p:grpSp>
      <p:grpSp>
        <p:nvGrpSpPr>
          <p:cNvPr id="12" name="Group 12"/>
          <p:cNvGrpSpPr/>
          <p:nvPr/>
        </p:nvGrpSpPr>
        <p:grpSpPr>
          <a:xfrm>
            <a:off x="1275755" y="5986909"/>
            <a:ext cx="4867424" cy="1814512"/>
            <a:chOff x="0" y="0"/>
            <a:chExt cx="6489898" cy="2419350"/>
          </a:xfrm>
        </p:grpSpPr>
        <p:sp>
          <p:nvSpPr>
            <p:cNvPr id="13" name="Freeform 13"/>
            <p:cNvSpPr/>
            <p:nvPr/>
          </p:nvSpPr>
          <p:spPr>
            <a:xfrm>
              <a:off x="0" y="0"/>
              <a:ext cx="6489898" cy="2419350"/>
            </a:xfrm>
            <a:custGeom>
              <a:avLst/>
              <a:gdLst/>
              <a:ahLst/>
              <a:cxnLst/>
              <a:rect l="l" t="t" r="r" b="b"/>
              <a:pathLst>
                <a:path w="6489898" h="2419350">
                  <a:moveTo>
                    <a:pt x="0" y="0"/>
                  </a:moveTo>
                  <a:lnTo>
                    <a:pt x="6489898" y="0"/>
                  </a:lnTo>
                  <a:lnTo>
                    <a:pt x="6489898" y="2419350"/>
                  </a:lnTo>
                  <a:lnTo>
                    <a:pt x="0" y="2419350"/>
                  </a:lnTo>
                  <a:close/>
                </a:path>
              </a:pathLst>
            </a:custGeom>
            <a:solidFill>
              <a:srgbClr val="000000">
                <a:alpha val="0"/>
              </a:srgbClr>
            </a:solidFill>
          </p:spPr>
        </p:sp>
        <p:sp>
          <p:nvSpPr>
            <p:cNvPr id="14" name="TextBox 14"/>
            <p:cNvSpPr txBox="1"/>
            <p:nvPr/>
          </p:nvSpPr>
          <p:spPr>
            <a:xfrm>
              <a:off x="0" y="-85725"/>
              <a:ext cx="6489898" cy="2505075"/>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Splitting the dataset into training and testing sets allows us to evaluate model performance on unseen data.</a:t>
              </a:r>
            </a:p>
          </p:txBody>
        </p:sp>
      </p:grpSp>
      <p:sp>
        <p:nvSpPr>
          <p:cNvPr id="15" name="Freeform 15" descr="preencoded.png"/>
          <p:cNvSpPr/>
          <p:nvPr/>
        </p:nvSpPr>
        <p:spPr>
          <a:xfrm>
            <a:off x="6426696" y="3699271"/>
            <a:ext cx="5434459" cy="1134070"/>
          </a:xfrm>
          <a:custGeom>
            <a:avLst/>
            <a:gdLst/>
            <a:ahLst/>
            <a:cxnLst/>
            <a:rect l="l" t="t" r="r" b="b"/>
            <a:pathLst>
              <a:path w="5434459" h="1134070">
                <a:moveTo>
                  <a:pt x="0" y="0"/>
                </a:moveTo>
                <a:lnTo>
                  <a:pt x="5434459" y="0"/>
                </a:lnTo>
                <a:lnTo>
                  <a:pt x="5434459" y="1134070"/>
                </a:lnTo>
                <a:lnTo>
                  <a:pt x="0" y="1134070"/>
                </a:lnTo>
                <a:lnTo>
                  <a:pt x="0" y="0"/>
                </a:lnTo>
                <a:close/>
              </a:path>
            </a:pathLst>
          </a:custGeom>
          <a:blipFill>
            <a:blip r:embed="rId5"/>
            <a:stretch>
              <a:fillRect l="-65" r="-65"/>
            </a:stretch>
          </a:blipFill>
        </p:spPr>
      </p:sp>
      <p:grpSp>
        <p:nvGrpSpPr>
          <p:cNvPr id="16" name="Group 16"/>
          <p:cNvGrpSpPr/>
          <p:nvPr/>
        </p:nvGrpSpPr>
        <p:grpSpPr>
          <a:xfrm>
            <a:off x="6710214" y="5258544"/>
            <a:ext cx="4465587" cy="558254"/>
            <a:chOff x="0" y="0"/>
            <a:chExt cx="5954117" cy="744338"/>
          </a:xfrm>
        </p:grpSpPr>
        <p:sp>
          <p:nvSpPr>
            <p:cNvPr id="17" name="Freeform 17"/>
            <p:cNvSpPr/>
            <p:nvPr/>
          </p:nvSpPr>
          <p:spPr>
            <a:xfrm>
              <a:off x="0" y="0"/>
              <a:ext cx="5954117" cy="744338"/>
            </a:xfrm>
            <a:custGeom>
              <a:avLst/>
              <a:gdLst/>
              <a:ahLst/>
              <a:cxnLst/>
              <a:rect l="l" t="t" r="r" b="b"/>
              <a:pathLst>
                <a:path w="5954117" h="744338">
                  <a:moveTo>
                    <a:pt x="0" y="0"/>
                  </a:moveTo>
                  <a:lnTo>
                    <a:pt x="5954117" y="0"/>
                  </a:lnTo>
                  <a:lnTo>
                    <a:pt x="5954117" y="744338"/>
                  </a:lnTo>
                  <a:lnTo>
                    <a:pt x="0" y="744338"/>
                  </a:lnTo>
                  <a:close/>
                </a:path>
              </a:pathLst>
            </a:custGeom>
            <a:solidFill>
              <a:srgbClr val="000000">
                <a:alpha val="0"/>
              </a:srgbClr>
            </a:solidFill>
          </p:spPr>
        </p:sp>
        <p:sp>
          <p:nvSpPr>
            <p:cNvPr id="18" name="TextBox 18"/>
            <p:cNvSpPr txBox="1"/>
            <p:nvPr/>
          </p:nvSpPr>
          <p:spPr>
            <a:xfrm>
              <a:off x="0" y="-19050"/>
              <a:ext cx="5954117" cy="763388"/>
            </a:xfrm>
            <a:prstGeom prst="rect">
              <a:avLst/>
            </a:prstGeom>
          </p:spPr>
          <p:txBody>
            <a:bodyPr lIns="0" tIns="0" rIns="0" bIns="0" rtlCol="0" anchor="t"/>
            <a:lstStyle/>
            <a:p>
              <a:pPr algn="l">
                <a:lnSpc>
                  <a:spcPts val="4375"/>
                </a:lnSpc>
              </a:pPr>
              <a:r>
                <a:rPr lang="en-US" sz="3500">
                  <a:solidFill>
                    <a:srgbClr val="272525"/>
                  </a:solidFill>
                  <a:latin typeface="Petrona"/>
                  <a:ea typeface="Petrona"/>
                  <a:cs typeface="Petrona"/>
                  <a:sym typeface="Petrona"/>
                </a:rPr>
                <a:t>Training Set</a:t>
              </a:r>
            </a:p>
          </p:txBody>
        </p:sp>
      </p:grpSp>
      <p:grpSp>
        <p:nvGrpSpPr>
          <p:cNvPr id="19" name="Group 19"/>
          <p:cNvGrpSpPr/>
          <p:nvPr/>
        </p:nvGrpSpPr>
        <p:grpSpPr>
          <a:xfrm>
            <a:off x="6710214" y="5986909"/>
            <a:ext cx="4867424" cy="1814512"/>
            <a:chOff x="0" y="0"/>
            <a:chExt cx="6489898" cy="2419350"/>
          </a:xfrm>
        </p:grpSpPr>
        <p:sp>
          <p:nvSpPr>
            <p:cNvPr id="20" name="Freeform 20"/>
            <p:cNvSpPr/>
            <p:nvPr/>
          </p:nvSpPr>
          <p:spPr>
            <a:xfrm>
              <a:off x="0" y="0"/>
              <a:ext cx="6489898" cy="2419350"/>
            </a:xfrm>
            <a:custGeom>
              <a:avLst/>
              <a:gdLst/>
              <a:ahLst/>
              <a:cxnLst/>
              <a:rect l="l" t="t" r="r" b="b"/>
              <a:pathLst>
                <a:path w="6489898" h="2419350">
                  <a:moveTo>
                    <a:pt x="0" y="0"/>
                  </a:moveTo>
                  <a:lnTo>
                    <a:pt x="6489898" y="0"/>
                  </a:lnTo>
                  <a:lnTo>
                    <a:pt x="6489898" y="2419350"/>
                  </a:lnTo>
                  <a:lnTo>
                    <a:pt x="0" y="2419350"/>
                  </a:lnTo>
                  <a:close/>
                </a:path>
              </a:pathLst>
            </a:custGeom>
            <a:solidFill>
              <a:srgbClr val="000000">
                <a:alpha val="0"/>
              </a:srgbClr>
            </a:solidFill>
          </p:spPr>
        </p:sp>
        <p:sp>
          <p:nvSpPr>
            <p:cNvPr id="21" name="TextBox 21"/>
            <p:cNvSpPr txBox="1"/>
            <p:nvPr/>
          </p:nvSpPr>
          <p:spPr>
            <a:xfrm>
              <a:off x="0" y="-85725"/>
              <a:ext cx="6489898" cy="2505075"/>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The training set is used to train the machine learning model, enabling it to learn patterns and relationships from the data.</a:t>
              </a:r>
            </a:p>
          </p:txBody>
        </p:sp>
      </p:grpSp>
      <p:sp>
        <p:nvSpPr>
          <p:cNvPr id="22" name="Freeform 22" descr="preencoded.png"/>
          <p:cNvSpPr/>
          <p:nvPr/>
        </p:nvSpPr>
        <p:spPr>
          <a:xfrm>
            <a:off x="11861155" y="3699271"/>
            <a:ext cx="5434459" cy="1134070"/>
          </a:xfrm>
          <a:custGeom>
            <a:avLst/>
            <a:gdLst/>
            <a:ahLst/>
            <a:cxnLst/>
            <a:rect l="l" t="t" r="r" b="b"/>
            <a:pathLst>
              <a:path w="5434459" h="1134070">
                <a:moveTo>
                  <a:pt x="0" y="0"/>
                </a:moveTo>
                <a:lnTo>
                  <a:pt x="5434459" y="0"/>
                </a:lnTo>
                <a:lnTo>
                  <a:pt x="5434459" y="1134070"/>
                </a:lnTo>
                <a:lnTo>
                  <a:pt x="0" y="1134070"/>
                </a:lnTo>
                <a:lnTo>
                  <a:pt x="0" y="0"/>
                </a:lnTo>
                <a:close/>
              </a:path>
            </a:pathLst>
          </a:custGeom>
          <a:blipFill>
            <a:blip r:embed="rId6"/>
            <a:stretch>
              <a:fillRect l="-65" r="-65"/>
            </a:stretch>
          </a:blipFill>
        </p:spPr>
      </p:sp>
      <p:grpSp>
        <p:nvGrpSpPr>
          <p:cNvPr id="23" name="Group 23"/>
          <p:cNvGrpSpPr/>
          <p:nvPr/>
        </p:nvGrpSpPr>
        <p:grpSpPr>
          <a:xfrm>
            <a:off x="12144672" y="5258544"/>
            <a:ext cx="4465587" cy="558254"/>
            <a:chOff x="0" y="0"/>
            <a:chExt cx="5954117" cy="744338"/>
          </a:xfrm>
        </p:grpSpPr>
        <p:sp>
          <p:nvSpPr>
            <p:cNvPr id="24" name="Freeform 24"/>
            <p:cNvSpPr/>
            <p:nvPr/>
          </p:nvSpPr>
          <p:spPr>
            <a:xfrm>
              <a:off x="0" y="0"/>
              <a:ext cx="5954117" cy="744338"/>
            </a:xfrm>
            <a:custGeom>
              <a:avLst/>
              <a:gdLst/>
              <a:ahLst/>
              <a:cxnLst/>
              <a:rect l="l" t="t" r="r" b="b"/>
              <a:pathLst>
                <a:path w="5954117" h="744338">
                  <a:moveTo>
                    <a:pt x="0" y="0"/>
                  </a:moveTo>
                  <a:lnTo>
                    <a:pt x="5954117" y="0"/>
                  </a:lnTo>
                  <a:lnTo>
                    <a:pt x="5954117" y="744338"/>
                  </a:lnTo>
                  <a:lnTo>
                    <a:pt x="0" y="744338"/>
                  </a:lnTo>
                  <a:close/>
                </a:path>
              </a:pathLst>
            </a:custGeom>
            <a:solidFill>
              <a:srgbClr val="000000">
                <a:alpha val="0"/>
              </a:srgbClr>
            </a:solidFill>
          </p:spPr>
        </p:sp>
        <p:sp>
          <p:nvSpPr>
            <p:cNvPr id="25" name="TextBox 25"/>
            <p:cNvSpPr txBox="1"/>
            <p:nvPr/>
          </p:nvSpPr>
          <p:spPr>
            <a:xfrm>
              <a:off x="0" y="-19050"/>
              <a:ext cx="5954117" cy="763388"/>
            </a:xfrm>
            <a:prstGeom prst="rect">
              <a:avLst/>
            </a:prstGeom>
          </p:spPr>
          <p:txBody>
            <a:bodyPr lIns="0" tIns="0" rIns="0" bIns="0" rtlCol="0" anchor="t"/>
            <a:lstStyle/>
            <a:p>
              <a:pPr algn="l">
                <a:lnSpc>
                  <a:spcPts val="4375"/>
                </a:lnSpc>
              </a:pPr>
              <a:r>
                <a:rPr lang="en-US" sz="3500">
                  <a:solidFill>
                    <a:srgbClr val="272525"/>
                  </a:solidFill>
                  <a:latin typeface="Petrona"/>
                  <a:ea typeface="Petrona"/>
                  <a:cs typeface="Petrona"/>
                  <a:sym typeface="Petrona"/>
                </a:rPr>
                <a:t>Testing Set</a:t>
              </a:r>
            </a:p>
          </p:txBody>
        </p:sp>
      </p:grpSp>
      <p:grpSp>
        <p:nvGrpSpPr>
          <p:cNvPr id="26" name="Group 26"/>
          <p:cNvGrpSpPr/>
          <p:nvPr/>
        </p:nvGrpSpPr>
        <p:grpSpPr>
          <a:xfrm>
            <a:off x="12144672" y="5986909"/>
            <a:ext cx="4867424" cy="1814512"/>
            <a:chOff x="0" y="0"/>
            <a:chExt cx="6489898" cy="2419350"/>
          </a:xfrm>
        </p:grpSpPr>
        <p:sp>
          <p:nvSpPr>
            <p:cNvPr id="27" name="Freeform 27"/>
            <p:cNvSpPr/>
            <p:nvPr/>
          </p:nvSpPr>
          <p:spPr>
            <a:xfrm>
              <a:off x="0" y="0"/>
              <a:ext cx="6489898" cy="2419350"/>
            </a:xfrm>
            <a:custGeom>
              <a:avLst/>
              <a:gdLst/>
              <a:ahLst/>
              <a:cxnLst/>
              <a:rect l="l" t="t" r="r" b="b"/>
              <a:pathLst>
                <a:path w="6489898" h="2419350">
                  <a:moveTo>
                    <a:pt x="0" y="0"/>
                  </a:moveTo>
                  <a:lnTo>
                    <a:pt x="6489898" y="0"/>
                  </a:lnTo>
                  <a:lnTo>
                    <a:pt x="6489898" y="2419350"/>
                  </a:lnTo>
                  <a:lnTo>
                    <a:pt x="0" y="2419350"/>
                  </a:lnTo>
                  <a:close/>
                </a:path>
              </a:pathLst>
            </a:custGeom>
            <a:solidFill>
              <a:srgbClr val="000000">
                <a:alpha val="0"/>
              </a:srgbClr>
            </a:solidFill>
          </p:spPr>
        </p:sp>
        <p:sp>
          <p:nvSpPr>
            <p:cNvPr id="28" name="TextBox 28"/>
            <p:cNvSpPr txBox="1"/>
            <p:nvPr/>
          </p:nvSpPr>
          <p:spPr>
            <a:xfrm>
              <a:off x="0" y="-85725"/>
              <a:ext cx="6489898" cy="2505075"/>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The testing set is used to assess the model's ability to generalize to new data, providing a measure of its accuracy and predictive power.</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9216"/>
              </a:srgbClr>
            </a:solidFill>
          </p:spPr>
        </p:sp>
      </p:grpSp>
      <p:grpSp>
        <p:nvGrpSpPr>
          <p:cNvPr id="5" name="Group 5"/>
          <p:cNvGrpSpPr/>
          <p:nvPr/>
        </p:nvGrpSpPr>
        <p:grpSpPr>
          <a:xfrm>
            <a:off x="735657" y="1080492"/>
            <a:ext cx="9818935" cy="551706"/>
            <a:chOff x="0" y="0"/>
            <a:chExt cx="13091913" cy="735608"/>
          </a:xfrm>
        </p:grpSpPr>
        <p:sp>
          <p:nvSpPr>
            <p:cNvPr id="6" name="Freeform 6"/>
            <p:cNvSpPr/>
            <p:nvPr/>
          </p:nvSpPr>
          <p:spPr>
            <a:xfrm>
              <a:off x="0" y="0"/>
              <a:ext cx="13091914" cy="735608"/>
            </a:xfrm>
            <a:custGeom>
              <a:avLst/>
              <a:gdLst/>
              <a:ahLst/>
              <a:cxnLst/>
              <a:rect l="l" t="t" r="r" b="b"/>
              <a:pathLst>
                <a:path w="13091914" h="735608">
                  <a:moveTo>
                    <a:pt x="0" y="0"/>
                  </a:moveTo>
                  <a:lnTo>
                    <a:pt x="13091914" y="0"/>
                  </a:lnTo>
                  <a:lnTo>
                    <a:pt x="13091914" y="735608"/>
                  </a:lnTo>
                  <a:lnTo>
                    <a:pt x="0" y="735608"/>
                  </a:lnTo>
                  <a:close/>
                </a:path>
              </a:pathLst>
            </a:custGeom>
            <a:solidFill>
              <a:srgbClr val="000000">
                <a:alpha val="0"/>
              </a:srgbClr>
            </a:solidFill>
          </p:spPr>
        </p:sp>
        <p:sp>
          <p:nvSpPr>
            <p:cNvPr id="7" name="TextBox 7"/>
            <p:cNvSpPr txBox="1"/>
            <p:nvPr/>
          </p:nvSpPr>
          <p:spPr>
            <a:xfrm>
              <a:off x="0" y="-28575"/>
              <a:ext cx="13091913" cy="764183"/>
            </a:xfrm>
            <a:prstGeom prst="rect">
              <a:avLst/>
            </a:prstGeom>
          </p:spPr>
          <p:txBody>
            <a:bodyPr lIns="0" tIns="0" rIns="0" bIns="0" rtlCol="0" anchor="t"/>
            <a:lstStyle/>
            <a:p>
              <a:pPr algn="l">
                <a:lnSpc>
                  <a:spcPts val="4312"/>
                </a:lnSpc>
              </a:pPr>
              <a:r>
                <a:rPr lang="en-US" sz="3437">
                  <a:solidFill>
                    <a:srgbClr val="000000"/>
                  </a:solidFill>
                  <a:latin typeface="Petrona"/>
                  <a:ea typeface="Petrona"/>
                  <a:cs typeface="Petrona"/>
                  <a:sym typeface="Petrona"/>
                </a:rPr>
                <a:t>5.Model Selection: Choosing the Right Algorithm</a:t>
              </a:r>
            </a:p>
          </p:txBody>
        </p:sp>
      </p:grpSp>
      <p:sp>
        <p:nvSpPr>
          <p:cNvPr id="8" name="Freeform 8" descr="preencoded.png"/>
          <p:cNvSpPr/>
          <p:nvPr/>
        </p:nvSpPr>
        <p:spPr>
          <a:xfrm>
            <a:off x="735657" y="2052489"/>
            <a:ext cx="1050875" cy="1296292"/>
          </a:xfrm>
          <a:custGeom>
            <a:avLst/>
            <a:gdLst/>
            <a:ahLst/>
            <a:cxnLst/>
            <a:rect l="l" t="t" r="r" b="b"/>
            <a:pathLst>
              <a:path w="1050875" h="1296292">
                <a:moveTo>
                  <a:pt x="0" y="0"/>
                </a:moveTo>
                <a:lnTo>
                  <a:pt x="1050875" y="0"/>
                </a:lnTo>
                <a:lnTo>
                  <a:pt x="1050875" y="1296292"/>
                </a:lnTo>
                <a:lnTo>
                  <a:pt x="0" y="1296292"/>
                </a:lnTo>
                <a:lnTo>
                  <a:pt x="0" y="0"/>
                </a:lnTo>
                <a:close/>
              </a:path>
            </a:pathLst>
          </a:custGeom>
          <a:blipFill>
            <a:blip r:embed="rId4"/>
            <a:stretch>
              <a:fillRect t="-114" b="-114"/>
            </a:stretch>
          </a:blipFill>
        </p:spPr>
      </p:sp>
      <p:grpSp>
        <p:nvGrpSpPr>
          <p:cNvPr id="9" name="Group 9"/>
          <p:cNvGrpSpPr/>
          <p:nvPr/>
        </p:nvGrpSpPr>
        <p:grpSpPr>
          <a:xfrm>
            <a:off x="2101751" y="2262634"/>
            <a:ext cx="3723085" cy="413742"/>
            <a:chOff x="0" y="0"/>
            <a:chExt cx="4964113" cy="551657"/>
          </a:xfrm>
        </p:grpSpPr>
        <p:sp>
          <p:nvSpPr>
            <p:cNvPr id="10" name="Freeform 10"/>
            <p:cNvSpPr/>
            <p:nvPr/>
          </p:nvSpPr>
          <p:spPr>
            <a:xfrm>
              <a:off x="0" y="0"/>
              <a:ext cx="4964113" cy="551657"/>
            </a:xfrm>
            <a:custGeom>
              <a:avLst/>
              <a:gdLst/>
              <a:ahLst/>
              <a:cxnLst/>
              <a:rect l="l" t="t" r="r" b="b"/>
              <a:pathLst>
                <a:path w="4964113" h="551657">
                  <a:moveTo>
                    <a:pt x="0" y="0"/>
                  </a:moveTo>
                  <a:lnTo>
                    <a:pt x="4964113" y="0"/>
                  </a:lnTo>
                  <a:lnTo>
                    <a:pt x="4964113" y="551657"/>
                  </a:lnTo>
                  <a:lnTo>
                    <a:pt x="0" y="551657"/>
                  </a:lnTo>
                  <a:close/>
                </a:path>
              </a:pathLst>
            </a:custGeom>
            <a:solidFill>
              <a:srgbClr val="000000">
                <a:alpha val="0"/>
              </a:srgbClr>
            </a:solidFill>
          </p:spPr>
        </p:sp>
        <p:sp>
          <p:nvSpPr>
            <p:cNvPr id="11" name="TextBox 11"/>
            <p:cNvSpPr txBox="1"/>
            <p:nvPr/>
          </p:nvSpPr>
          <p:spPr>
            <a:xfrm>
              <a:off x="0" y="-38100"/>
              <a:ext cx="4964113" cy="589757"/>
            </a:xfrm>
            <a:prstGeom prst="rect">
              <a:avLst/>
            </a:prstGeom>
          </p:spPr>
          <p:txBody>
            <a:bodyPr lIns="0" tIns="0" rIns="0" bIns="0" rtlCol="0" anchor="t"/>
            <a:lstStyle/>
            <a:p>
              <a:pPr algn="l">
                <a:lnSpc>
                  <a:spcPts val="3250"/>
                </a:lnSpc>
              </a:pPr>
              <a:r>
                <a:rPr lang="en-US" sz="2562">
                  <a:solidFill>
                    <a:srgbClr val="272525"/>
                  </a:solidFill>
                  <a:latin typeface="Petrona"/>
                  <a:ea typeface="Petrona"/>
                  <a:cs typeface="Petrona"/>
                  <a:sym typeface="Petrona"/>
                </a:rPr>
                <a:t>RandomForestRegressor</a:t>
              </a:r>
            </a:p>
          </p:txBody>
        </p:sp>
      </p:grpSp>
      <p:grpSp>
        <p:nvGrpSpPr>
          <p:cNvPr id="12" name="Group 12"/>
          <p:cNvGrpSpPr/>
          <p:nvPr/>
        </p:nvGrpSpPr>
        <p:grpSpPr>
          <a:xfrm>
            <a:off x="2101751" y="2802434"/>
            <a:ext cx="15450591" cy="336202"/>
            <a:chOff x="0" y="0"/>
            <a:chExt cx="20600788" cy="448270"/>
          </a:xfrm>
        </p:grpSpPr>
        <p:sp>
          <p:nvSpPr>
            <p:cNvPr id="13" name="Freeform 13"/>
            <p:cNvSpPr/>
            <p:nvPr/>
          </p:nvSpPr>
          <p:spPr>
            <a:xfrm>
              <a:off x="0" y="0"/>
              <a:ext cx="20600789" cy="448270"/>
            </a:xfrm>
            <a:custGeom>
              <a:avLst/>
              <a:gdLst/>
              <a:ahLst/>
              <a:cxnLst/>
              <a:rect l="l" t="t" r="r" b="b"/>
              <a:pathLst>
                <a:path w="20600789" h="448270">
                  <a:moveTo>
                    <a:pt x="0" y="0"/>
                  </a:moveTo>
                  <a:lnTo>
                    <a:pt x="20600789" y="0"/>
                  </a:lnTo>
                  <a:lnTo>
                    <a:pt x="20600789" y="448270"/>
                  </a:lnTo>
                  <a:lnTo>
                    <a:pt x="0" y="448270"/>
                  </a:lnTo>
                  <a:close/>
                </a:path>
              </a:pathLst>
            </a:custGeom>
            <a:solidFill>
              <a:srgbClr val="000000">
                <a:alpha val="0"/>
              </a:srgbClr>
            </a:solidFill>
          </p:spPr>
        </p:sp>
        <p:sp>
          <p:nvSpPr>
            <p:cNvPr id="14" name="TextBox 14"/>
            <p:cNvSpPr txBox="1"/>
            <p:nvPr/>
          </p:nvSpPr>
          <p:spPr>
            <a:xfrm>
              <a:off x="0" y="-76200"/>
              <a:ext cx="20600788" cy="524470"/>
            </a:xfrm>
            <a:prstGeom prst="rect">
              <a:avLst/>
            </a:prstGeom>
          </p:spPr>
          <p:txBody>
            <a:bodyPr lIns="0" tIns="0" rIns="0" bIns="0" rtlCol="0" anchor="t"/>
            <a:lstStyle/>
            <a:p>
              <a:pPr algn="l">
                <a:lnSpc>
                  <a:spcPts val="2625"/>
                </a:lnSpc>
              </a:pPr>
              <a:r>
                <a:rPr lang="en-US" sz="1625">
                  <a:solidFill>
                    <a:srgbClr val="272525"/>
                  </a:solidFill>
                  <a:latin typeface="Inter"/>
                  <a:ea typeface="Inter"/>
                  <a:cs typeface="Inter"/>
                  <a:sym typeface="Inter"/>
                </a:rPr>
                <a:t>An ensemble learning method that builds multiple decision trees and averages their outputs to improve accuracy and reduce overfitting in regression tasks.</a:t>
              </a:r>
            </a:p>
          </p:txBody>
        </p:sp>
      </p:grpSp>
      <p:sp>
        <p:nvSpPr>
          <p:cNvPr id="15" name="Freeform 15" descr="preencoded.png"/>
          <p:cNvSpPr/>
          <p:nvPr/>
        </p:nvSpPr>
        <p:spPr>
          <a:xfrm>
            <a:off x="735657" y="3348781"/>
            <a:ext cx="1050875" cy="1296293"/>
          </a:xfrm>
          <a:custGeom>
            <a:avLst/>
            <a:gdLst/>
            <a:ahLst/>
            <a:cxnLst/>
            <a:rect l="l" t="t" r="r" b="b"/>
            <a:pathLst>
              <a:path w="1050875" h="1296293">
                <a:moveTo>
                  <a:pt x="0" y="0"/>
                </a:moveTo>
                <a:lnTo>
                  <a:pt x="1050875" y="0"/>
                </a:lnTo>
                <a:lnTo>
                  <a:pt x="1050875" y="1296293"/>
                </a:lnTo>
                <a:lnTo>
                  <a:pt x="0" y="1296293"/>
                </a:lnTo>
                <a:lnTo>
                  <a:pt x="0" y="0"/>
                </a:lnTo>
                <a:close/>
              </a:path>
            </a:pathLst>
          </a:custGeom>
          <a:blipFill>
            <a:blip r:embed="rId5"/>
            <a:stretch>
              <a:fillRect t="-114" b="-114"/>
            </a:stretch>
          </a:blipFill>
        </p:spPr>
      </p:sp>
      <p:grpSp>
        <p:nvGrpSpPr>
          <p:cNvPr id="16" name="Group 16"/>
          <p:cNvGrpSpPr/>
          <p:nvPr/>
        </p:nvGrpSpPr>
        <p:grpSpPr>
          <a:xfrm>
            <a:off x="2101751" y="3558928"/>
            <a:ext cx="3310532" cy="413742"/>
            <a:chOff x="0" y="0"/>
            <a:chExt cx="4414043" cy="551657"/>
          </a:xfrm>
        </p:grpSpPr>
        <p:sp>
          <p:nvSpPr>
            <p:cNvPr id="17" name="Freeform 17"/>
            <p:cNvSpPr/>
            <p:nvPr/>
          </p:nvSpPr>
          <p:spPr>
            <a:xfrm>
              <a:off x="0" y="0"/>
              <a:ext cx="4414043" cy="551657"/>
            </a:xfrm>
            <a:custGeom>
              <a:avLst/>
              <a:gdLst/>
              <a:ahLst/>
              <a:cxnLst/>
              <a:rect l="l" t="t" r="r" b="b"/>
              <a:pathLst>
                <a:path w="4414043" h="551657">
                  <a:moveTo>
                    <a:pt x="0" y="0"/>
                  </a:moveTo>
                  <a:lnTo>
                    <a:pt x="4414043" y="0"/>
                  </a:lnTo>
                  <a:lnTo>
                    <a:pt x="4414043" y="551657"/>
                  </a:lnTo>
                  <a:lnTo>
                    <a:pt x="0" y="551657"/>
                  </a:lnTo>
                  <a:close/>
                </a:path>
              </a:pathLst>
            </a:custGeom>
            <a:solidFill>
              <a:srgbClr val="000000">
                <a:alpha val="0"/>
              </a:srgbClr>
            </a:solidFill>
          </p:spPr>
        </p:sp>
        <p:sp>
          <p:nvSpPr>
            <p:cNvPr id="18" name="TextBox 18"/>
            <p:cNvSpPr txBox="1"/>
            <p:nvPr/>
          </p:nvSpPr>
          <p:spPr>
            <a:xfrm>
              <a:off x="0" y="-38100"/>
              <a:ext cx="4414043" cy="589757"/>
            </a:xfrm>
            <a:prstGeom prst="rect">
              <a:avLst/>
            </a:prstGeom>
          </p:spPr>
          <p:txBody>
            <a:bodyPr lIns="0" tIns="0" rIns="0" bIns="0" rtlCol="0" anchor="t"/>
            <a:lstStyle/>
            <a:p>
              <a:pPr algn="l">
                <a:lnSpc>
                  <a:spcPts val="3250"/>
                </a:lnSpc>
              </a:pPr>
              <a:r>
                <a:rPr lang="en-US" sz="2562">
                  <a:solidFill>
                    <a:srgbClr val="272525"/>
                  </a:solidFill>
                  <a:latin typeface="Petrona"/>
                  <a:ea typeface="Petrona"/>
                  <a:cs typeface="Petrona"/>
                  <a:sym typeface="Petrona"/>
                </a:rPr>
                <a:t>XGBRegressor</a:t>
              </a:r>
            </a:p>
          </p:txBody>
        </p:sp>
      </p:grpSp>
      <p:grpSp>
        <p:nvGrpSpPr>
          <p:cNvPr id="19" name="Group 19"/>
          <p:cNvGrpSpPr/>
          <p:nvPr/>
        </p:nvGrpSpPr>
        <p:grpSpPr>
          <a:xfrm>
            <a:off x="2101751" y="4098726"/>
            <a:ext cx="15450591" cy="336202"/>
            <a:chOff x="0" y="0"/>
            <a:chExt cx="20600788" cy="448270"/>
          </a:xfrm>
        </p:grpSpPr>
        <p:sp>
          <p:nvSpPr>
            <p:cNvPr id="20" name="Freeform 20"/>
            <p:cNvSpPr/>
            <p:nvPr/>
          </p:nvSpPr>
          <p:spPr>
            <a:xfrm>
              <a:off x="0" y="0"/>
              <a:ext cx="20600789" cy="448270"/>
            </a:xfrm>
            <a:custGeom>
              <a:avLst/>
              <a:gdLst/>
              <a:ahLst/>
              <a:cxnLst/>
              <a:rect l="l" t="t" r="r" b="b"/>
              <a:pathLst>
                <a:path w="20600789" h="448270">
                  <a:moveTo>
                    <a:pt x="0" y="0"/>
                  </a:moveTo>
                  <a:lnTo>
                    <a:pt x="20600789" y="0"/>
                  </a:lnTo>
                  <a:lnTo>
                    <a:pt x="20600789" y="448270"/>
                  </a:lnTo>
                  <a:lnTo>
                    <a:pt x="0" y="448270"/>
                  </a:lnTo>
                  <a:close/>
                </a:path>
              </a:pathLst>
            </a:custGeom>
            <a:solidFill>
              <a:srgbClr val="000000">
                <a:alpha val="0"/>
              </a:srgbClr>
            </a:solidFill>
          </p:spPr>
        </p:sp>
        <p:sp>
          <p:nvSpPr>
            <p:cNvPr id="21" name="TextBox 21"/>
            <p:cNvSpPr txBox="1"/>
            <p:nvPr/>
          </p:nvSpPr>
          <p:spPr>
            <a:xfrm>
              <a:off x="0" y="-76200"/>
              <a:ext cx="20600788" cy="524470"/>
            </a:xfrm>
            <a:prstGeom prst="rect">
              <a:avLst/>
            </a:prstGeom>
          </p:spPr>
          <p:txBody>
            <a:bodyPr lIns="0" tIns="0" rIns="0" bIns="0" rtlCol="0" anchor="t"/>
            <a:lstStyle/>
            <a:p>
              <a:pPr algn="l">
                <a:lnSpc>
                  <a:spcPts val="2625"/>
                </a:lnSpc>
              </a:pPr>
              <a:r>
                <a:rPr lang="en-US" sz="1625">
                  <a:solidFill>
                    <a:srgbClr val="272525"/>
                  </a:solidFill>
                  <a:latin typeface="Inter"/>
                  <a:ea typeface="Inter"/>
                  <a:cs typeface="Inter"/>
                  <a:sym typeface="Inter"/>
                </a:rPr>
                <a:t>An optimized gradient boosting algorithm that builds trees sequentially to minimize errors, offering high accuracy and efficiency for regression problems.</a:t>
              </a:r>
            </a:p>
          </p:txBody>
        </p:sp>
      </p:grpSp>
      <p:sp>
        <p:nvSpPr>
          <p:cNvPr id="22" name="Freeform 22" descr="preencoded.png"/>
          <p:cNvSpPr/>
          <p:nvPr/>
        </p:nvSpPr>
        <p:spPr>
          <a:xfrm>
            <a:off x="735657" y="4645075"/>
            <a:ext cx="1050875" cy="1632496"/>
          </a:xfrm>
          <a:custGeom>
            <a:avLst/>
            <a:gdLst/>
            <a:ahLst/>
            <a:cxnLst/>
            <a:rect l="l" t="t" r="r" b="b"/>
            <a:pathLst>
              <a:path w="1050875" h="1632496">
                <a:moveTo>
                  <a:pt x="0" y="0"/>
                </a:moveTo>
                <a:lnTo>
                  <a:pt x="1050875" y="0"/>
                </a:lnTo>
                <a:lnTo>
                  <a:pt x="1050875" y="1632496"/>
                </a:lnTo>
                <a:lnTo>
                  <a:pt x="0" y="1632496"/>
                </a:lnTo>
                <a:lnTo>
                  <a:pt x="0" y="0"/>
                </a:lnTo>
                <a:close/>
              </a:path>
            </a:pathLst>
          </a:custGeom>
          <a:blipFill>
            <a:blip r:embed="rId6"/>
            <a:stretch>
              <a:fillRect t="-34" b="-34"/>
            </a:stretch>
          </a:blipFill>
        </p:spPr>
      </p:sp>
      <p:grpSp>
        <p:nvGrpSpPr>
          <p:cNvPr id="23" name="Group 23"/>
          <p:cNvGrpSpPr/>
          <p:nvPr/>
        </p:nvGrpSpPr>
        <p:grpSpPr>
          <a:xfrm>
            <a:off x="2101751" y="4855220"/>
            <a:ext cx="3310532" cy="413742"/>
            <a:chOff x="0" y="0"/>
            <a:chExt cx="4414043" cy="551657"/>
          </a:xfrm>
        </p:grpSpPr>
        <p:sp>
          <p:nvSpPr>
            <p:cNvPr id="24" name="Freeform 24"/>
            <p:cNvSpPr/>
            <p:nvPr/>
          </p:nvSpPr>
          <p:spPr>
            <a:xfrm>
              <a:off x="0" y="0"/>
              <a:ext cx="4414043" cy="551657"/>
            </a:xfrm>
            <a:custGeom>
              <a:avLst/>
              <a:gdLst/>
              <a:ahLst/>
              <a:cxnLst/>
              <a:rect l="l" t="t" r="r" b="b"/>
              <a:pathLst>
                <a:path w="4414043" h="551657">
                  <a:moveTo>
                    <a:pt x="0" y="0"/>
                  </a:moveTo>
                  <a:lnTo>
                    <a:pt x="4414043" y="0"/>
                  </a:lnTo>
                  <a:lnTo>
                    <a:pt x="4414043" y="551657"/>
                  </a:lnTo>
                  <a:lnTo>
                    <a:pt x="0" y="551657"/>
                  </a:lnTo>
                  <a:close/>
                </a:path>
              </a:pathLst>
            </a:custGeom>
            <a:solidFill>
              <a:srgbClr val="000000">
                <a:alpha val="0"/>
              </a:srgbClr>
            </a:solidFill>
          </p:spPr>
        </p:sp>
        <p:sp>
          <p:nvSpPr>
            <p:cNvPr id="25" name="TextBox 25"/>
            <p:cNvSpPr txBox="1"/>
            <p:nvPr/>
          </p:nvSpPr>
          <p:spPr>
            <a:xfrm>
              <a:off x="0" y="-38100"/>
              <a:ext cx="4414043" cy="589757"/>
            </a:xfrm>
            <a:prstGeom prst="rect">
              <a:avLst/>
            </a:prstGeom>
          </p:spPr>
          <p:txBody>
            <a:bodyPr lIns="0" tIns="0" rIns="0" bIns="0" rtlCol="0" anchor="t"/>
            <a:lstStyle/>
            <a:p>
              <a:pPr algn="l">
                <a:lnSpc>
                  <a:spcPts val="3250"/>
                </a:lnSpc>
              </a:pPr>
              <a:r>
                <a:rPr lang="en-US" sz="2562">
                  <a:solidFill>
                    <a:srgbClr val="272525"/>
                  </a:solidFill>
                  <a:latin typeface="Petrona"/>
                  <a:ea typeface="Petrona"/>
                  <a:cs typeface="Petrona"/>
                  <a:sym typeface="Petrona"/>
                </a:rPr>
                <a:t>LGBMRegressor</a:t>
              </a:r>
            </a:p>
          </p:txBody>
        </p:sp>
      </p:grpSp>
      <p:grpSp>
        <p:nvGrpSpPr>
          <p:cNvPr id="26" name="Group 26"/>
          <p:cNvGrpSpPr/>
          <p:nvPr/>
        </p:nvGrpSpPr>
        <p:grpSpPr>
          <a:xfrm>
            <a:off x="2101751" y="5395020"/>
            <a:ext cx="15450591" cy="672405"/>
            <a:chOff x="0" y="0"/>
            <a:chExt cx="20600788" cy="896540"/>
          </a:xfrm>
        </p:grpSpPr>
        <p:sp>
          <p:nvSpPr>
            <p:cNvPr id="27" name="Freeform 27"/>
            <p:cNvSpPr/>
            <p:nvPr/>
          </p:nvSpPr>
          <p:spPr>
            <a:xfrm>
              <a:off x="0" y="0"/>
              <a:ext cx="20600789" cy="896540"/>
            </a:xfrm>
            <a:custGeom>
              <a:avLst/>
              <a:gdLst/>
              <a:ahLst/>
              <a:cxnLst/>
              <a:rect l="l" t="t" r="r" b="b"/>
              <a:pathLst>
                <a:path w="20600789" h="896540">
                  <a:moveTo>
                    <a:pt x="0" y="0"/>
                  </a:moveTo>
                  <a:lnTo>
                    <a:pt x="20600789" y="0"/>
                  </a:lnTo>
                  <a:lnTo>
                    <a:pt x="20600789" y="896540"/>
                  </a:lnTo>
                  <a:lnTo>
                    <a:pt x="0" y="896540"/>
                  </a:lnTo>
                  <a:close/>
                </a:path>
              </a:pathLst>
            </a:custGeom>
            <a:solidFill>
              <a:srgbClr val="000000">
                <a:alpha val="0"/>
              </a:srgbClr>
            </a:solidFill>
          </p:spPr>
        </p:sp>
        <p:sp>
          <p:nvSpPr>
            <p:cNvPr id="28" name="TextBox 28"/>
            <p:cNvSpPr txBox="1"/>
            <p:nvPr/>
          </p:nvSpPr>
          <p:spPr>
            <a:xfrm>
              <a:off x="0" y="-76200"/>
              <a:ext cx="20600788" cy="972740"/>
            </a:xfrm>
            <a:prstGeom prst="rect">
              <a:avLst/>
            </a:prstGeom>
          </p:spPr>
          <p:txBody>
            <a:bodyPr lIns="0" tIns="0" rIns="0" bIns="0" rtlCol="0" anchor="t"/>
            <a:lstStyle/>
            <a:p>
              <a:pPr algn="l">
                <a:lnSpc>
                  <a:spcPts val="2625"/>
                </a:lnSpc>
              </a:pPr>
              <a:r>
                <a:rPr lang="en-US" sz="1625">
                  <a:solidFill>
                    <a:srgbClr val="272525"/>
                  </a:solidFill>
                  <a:latin typeface="Inter"/>
                  <a:ea typeface="Inter"/>
                  <a:cs typeface="Inter"/>
                  <a:sym typeface="Inter"/>
                </a:rPr>
                <a:t>A gradient boosting model that splits trees leaf-wise instead of level-wise, making it faster and more memory-efficient, especially for large regression datasets.</a:t>
              </a:r>
            </a:p>
          </p:txBody>
        </p:sp>
      </p:grpSp>
      <p:sp>
        <p:nvSpPr>
          <p:cNvPr id="29" name="Freeform 29" descr="preencoded.png"/>
          <p:cNvSpPr/>
          <p:nvPr/>
        </p:nvSpPr>
        <p:spPr>
          <a:xfrm>
            <a:off x="735657" y="6277570"/>
            <a:ext cx="1050875" cy="1632496"/>
          </a:xfrm>
          <a:custGeom>
            <a:avLst/>
            <a:gdLst/>
            <a:ahLst/>
            <a:cxnLst/>
            <a:rect l="l" t="t" r="r" b="b"/>
            <a:pathLst>
              <a:path w="1050875" h="1632496">
                <a:moveTo>
                  <a:pt x="0" y="0"/>
                </a:moveTo>
                <a:lnTo>
                  <a:pt x="1050875" y="0"/>
                </a:lnTo>
                <a:lnTo>
                  <a:pt x="1050875" y="1632496"/>
                </a:lnTo>
                <a:lnTo>
                  <a:pt x="0" y="1632496"/>
                </a:lnTo>
                <a:lnTo>
                  <a:pt x="0" y="0"/>
                </a:lnTo>
                <a:close/>
              </a:path>
            </a:pathLst>
          </a:custGeom>
          <a:blipFill>
            <a:blip r:embed="rId7"/>
            <a:stretch>
              <a:fillRect t="-34" b="-34"/>
            </a:stretch>
          </a:blipFill>
        </p:spPr>
      </p:sp>
      <p:sp>
        <p:nvSpPr>
          <p:cNvPr id="34" name="Freeform 34"/>
          <p:cNvSpPr/>
          <p:nvPr/>
        </p:nvSpPr>
        <p:spPr>
          <a:xfrm>
            <a:off x="2101751" y="7027515"/>
            <a:ext cx="15450592" cy="672405"/>
          </a:xfrm>
          <a:custGeom>
            <a:avLst/>
            <a:gdLst/>
            <a:ahLst/>
            <a:cxnLst/>
            <a:rect l="l" t="t" r="r" b="b"/>
            <a:pathLst>
              <a:path w="20600789" h="896540">
                <a:moveTo>
                  <a:pt x="0" y="0"/>
                </a:moveTo>
                <a:lnTo>
                  <a:pt x="20600789" y="0"/>
                </a:lnTo>
                <a:lnTo>
                  <a:pt x="20600789" y="896540"/>
                </a:lnTo>
                <a:lnTo>
                  <a:pt x="0" y="896540"/>
                </a:lnTo>
                <a:close/>
              </a:path>
            </a:pathLst>
          </a:custGeom>
          <a:solidFill>
            <a:srgbClr val="000000">
              <a:alpha val="0"/>
            </a:srgbClr>
          </a:solidFill>
        </p:spPr>
      </p:sp>
      <p:grpSp>
        <p:nvGrpSpPr>
          <p:cNvPr id="37" name="Group 37"/>
          <p:cNvGrpSpPr/>
          <p:nvPr/>
        </p:nvGrpSpPr>
        <p:grpSpPr>
          <a:xfrm>
            <a:off x="1983880" y="6473289"/>
            <a:ext cx="3958827" cy="1226631"/>
            <a:chOff x="-157161" y="-2195900"/>
            <a:chExt cx="5278436" cy="2747557"/>
          </a:xfrm>
        </p:grpSpPr>
        <p:sp>
          <p:nvSpPr>
            <p:cNvPr id="38" name="Freeform 38"/>
            <p:cNvSpPr/>
            <p:nvPr/>
          </p:nvSpPr>
          <p:spPr>
            <a:xfrm>
              <a:off x="0" y="0"/>
              <a:ext cx="5121275" cy="551657"/>
            </a:xfrm>
            <a:custGeom>
              <a:avLst/>
              <a:gdLst/>
              <a:ahLst/>
              <a:cxnLst/>
              <a:rect l="l" t="t" r="r" b="b"/>
              <a:pathLst>
                <a:path w="5121275" h="551657">
                  <a:moveTo>
                    <a:pt x="0" y="0"/>
                  </a:moveTo>
                  <a:lnTo>
                    <a:pt x="5121275" y="0"/>
                  </a:lnTo>
                  <a:lnTo>
                    <a:pt x="5121275" y="551657"/>
                  </a:lnTo>
                  <a:lnTo>
                    <a:pt x="0" y="551657"/>
                  </a:lnTo>
                  <a:close/>
                </a:path>
              </a:pathLst>
            </a:custGeom>
            <a:solidFill>
              <a:srgbClr val="000000">
                <a:alpha val="0"/>
              </a:srgbClr>
            </a:solidFill>
          </p:spPr>
        </p:sp>
        <p:sp>
          <p:nvSpPr>
            <p:cNvPr id="39" name="TextBox 39"/>
            <p:cNvSpPr txBox="1"/>
            <p:nvPr/>
          </p:nvSpPr>
          <p:spPr>
            <a:xfrm>
              <a:off x="-157161" y="-2195900"/>
              <a:ext cx="5121275" cy="589757"/>
            </a:xfrm>
            <a:prstGeom prst="rect">
              <a:avLst/>
            </a:prstGeom>
          </p:spPr>
          <p:txBody>
            <a:bodyPr lIns="0" tIns="0" rIns="0" bIns="0" rtlCol="0" anchor="t"/>
            <a:lstStyle/>
            <a:p>
              <a:pPr algn="l">
                <a:lnSpc>
                  <a:spcPts val="3250"/>
                </a:lnSpc>
              </a:pPr>
              <a:r>
                <a:rPr lang="en-US" sz="2562" dirty="0">
                  <a:solidFill>
                    <a:srgbClr val="272525"/>
                  </a:solidFill>
                  <a:latin typeface="Petrona"/>
                  <a:ea typeface="Petrona"/>
                  <a:cs typeface="Petrona"/>
                  <a:sym typeface="Petrona"/>
                </a:rPr>
                <a:t>Support Vector Regressor</a:t>
              </a:r>
            </a:p>
          </p:txBody>
        </p:sp>
      </p:grpSp>
      <p:grpSp>
        <p:nvGrpSpPr>
          <p:cNvPr id="40" name="Group 40"/>
          <p:cNvGrpSpPr/>
          <p:nvPr/>
        </p:nvGrpSpPr>
        <p:grpSpPr>
          <a:xfrm>
            <a:off x="1983880" y="6988624"/>
            <a:ext cx="15568463" cy="2007589"/>
            <a:chOff x="-157161" y="-2228519"/>
            <a:chExt cx="20757950" cy="2676789"/>
          </a:xfrm>
        </p:grpSpPr>
        <p:sp>
          <p:nvSpPr>
            <p:cNvPr id="41" name="Freeform 41"/>
            <p:cNvSpPr/>
            <p:nvPr/>
          </p:nvSpPr>
          <p:spPr>
            <a:xfrm>
              <a:off x="0" y="0"/>
              <a:ext cx="20600789" cy="448270"/>
            </a:xfrm>
            <a:custGeom>
              <a:avLst/>
              <a:gdLst/>
              <a:ahLst/>
              <a:cxnLst/>
              <a:rect l="l" t="t" r="r" b="b"/>
              <a:pathLst>
                <a:path w="20600789" h="448270">
                  <a:moveTo>
                    <a:pt x="0" y="0"/>
                  </a:moveTo>
                  <a:lnTo>
                    <a:pt x="20600789" y="0"/>
                  </a:lnTo>
                  <a:lnTo>
                    <a:pt x="20600789" y="448270"/>
                  </a:lnTo>
                  <a:lnTo>
                    <a:pt x="0" y="448270"/>
                  </a:lnTo>
                  <a:close/>
                </a:path>
              </a:pathLst>
            </a:custGeom>
            <a:solidFill>
              <a:srgbClr val="000000">
                <a:alpha val="0"/>
              </a:srgbClr>
            </a:solidFill>
          </p:spPr>
        </p:sp>
        <p:sp>
          <p:nvSpPr>
            <p:cNvPr id="42" name="TextBox 42"/>
            <p:cNvSpPr txBox="1"/>
            <p:nvPr/>
          </p:nvSpPr>
          <p:spPr>
            <a:xfrm>
              <a:off x="-157161" y="-2228519"/>
              <a:ext cx="20600788" cy="524470"/>
            </a:xfrm>
            <a:prstGeom prst="rect">
              <a:avLst/>
            </a:prstGeom>
          </p:spPr>
          <p:txBody>
            <a:bodyPr lIns="0" tIns="0" rIns="0" bIns="0" rtlCol="0" anchor="t"/>
            <a:lstStyle/>
            <a:p>
              <a:pPr algn="l">
                <a:lnSpc>
                  <a:spcPts val="2625"/>
                </a:lnSpc>
              </a:pPr>
              <a:r>
                <a:rPr lang="en-US" sz="1625" dirty="0">
                  <a:solidFill>
                    <a:srgbClr val="272525"/>
                  </a:solidFill>
                  <a:latin typeface="Inter"/>
                  <a:ea typeface="Inter"/>
                  <a:cs typeface="Inter"/>
                  <a:sym typeface="Inter"/>
                </a:rPr>
                <a:t>A regression model that finds the best-fit function within a defined margin, making it robust to outliers and effective for capturing nonlinear relationships.</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83922"/>
              </a:srgbClr>
            </a:solidFill>
          </p:spPr>
        </p:sp>
      </p:grpSp>
      <p:grpSp>
        <p:nvGrpSpPr>
          <p:cNvPr id="5" name="Group 5"/>
          <p:cNvGrpSpPr/>
          <p:nvPr/>
        </p:nvGrpSpPr>
        <p:grpSpPr>
          <a:xfrm>
            <a:off x="929431" y="730300"/>
            <a:ext cx="10140255" cy="871389"/>
            <a:chOff x="0" y="0"/>
            <a:chExt cx="13520340" cy="1161852"/>
          </a:xfrm>
        </p:grpSpPr>
        <p:sp>
          <p:nvSpPr>
            <p:cNvPr id="6" name="Freeform 6"/>
            <p:cNvSpPr/>
            <p:nvPr/>
          </p:nvSpPr>
          <p:spPr>
            <a:xfrm>
              <a:off x="0" y="0"/>
              <a:ext cx="13520341" cy="1161852"/>
            </a:xfrm>
            <a:custGeom>
              <a:avLst/>
              <a:gdLst/>
              <a:ahLst/>
              <a:cxnLst/>
              <a:rect l="l" t="t" r="r" b="b"/>
              <a:pathLst>
                <a:path w="13520341" h="1161852">
                  <a:moveTo>
                    <a:pt x="0" y="0"/>
                  </a:moveTo>
                  <a:lnTo>
                    <a:pt x="13520341" y="0"/>
                  </a:lnTo>
                  <a:lnTo>
                    <a:pt x="13520341" y="1161852"/>
                  </a:lnTo>
                  <a:lnTo>
                    <a:pt x="0" y="1161852"/>
                  </a:lnTo>
                  <a:close/>
                </a:path>
              </a:pathLst>
            </a:custGeom>
            <a:solidFill>
              <a:srgbClr val="000000">
                <a:alpha val="0"/>
              </a:srgbClr>
            </a:solidFill>
          </p:spPr>
        </p:sp>
        <p:sp>
          <p:nvSpPr>
            <p:cNvPr id="7" name="TextBox 7"/>
            <p:cNvSpPr txBox="1"/>
            <p:nvPr/>
          </p:nvSpPr>
          <p:spPr>
            <a:xfrm>
              <a:off x="0" y="-47625"/>
              <a:ext cx="13520340" cy="1209477"/>
            </a:xfrm>
            <a:prstGeom prst="rect">
              <a:avLst/>
            </a:prstGeom>
          </p:spPr>
          <p:txBody>
            <a:bodyPr lIns="0" tIns="0" rIns="0" bIns="0" rtlCol="0" anchor="t"/>
            <a:lstStyle/>
            <a:p>
              <a:pPr algn="l">
                <a:lnSpc>
                  <a:spcPts val="6812"/>
                </a:lnSpc>
              </a:pPr>
              <a:r>
                <a:rPr lang="en-US" sz="5437">
                  <a:solidFill>
                    <a:srgbClr val="000000"/>
                  </a:solidFill>
                  <a:latin typeface="Petrona"/>
                  <a:ea typeface="Petrona"/>
                  <a:cs typeface="Petrona"/>
                  <a:sym typeface="Petrona"/>
                </a:rPr>
                <a:t>6.Model Performance Summary</a:t>
              </a:r>
            </a:p>
          </p:txBody>
        </p:sp>
      </p:grpSp>
      <p:grpSp>
        <p:nvGrpSpPr>
          <p:cNvPr id="8" name="Group 8"/>
          <p:cNvGrpSpPr/>
          <p:nvPr/>
        </p:nvGrpSpPr>
        <p:grpSpPr>
          <a:xfrm>
            <a:off x="929431" y="2132707"/>
            <a:ext cx="16429136" cy="2535139"/>
            <a:chOff x="0" y="0"/>
            <a:chExt cx="21905515" cy="3380185"/>
          </a:xfrm>
        </p:grpSpPr>
        <p:sp>
          <p:nvSpPr>
            <p:cNvPr id="9" name="Freeform 9"/>
            <p:cNvSpPr/>
            <p:nvPr/>
          </p:nvSpPr>
          <p:spPr>
            <a:xfrm>
              <a:off x="0" y="0"/>
              <a:ext cx="21905468" cy="3380232"/>
            </a:xfrm>
            <a:custGeom>
              <a:avLst/>
              <a:gdLst/>
              <a:ahLst/>
              <a:cxnLst/>
              <a:rect l="l" t="t" r="r" b="b"/>
              <a:pathLst>
                <a:path w="21905468" h="3380232">
                  <a:moveTo>
                    <a:pt x="0" y="148717"/>
                  </a:moveTo>
                  <a:cubicBezTo>
                    <a:pt x="0" y="66548"/>
                    <a:pt x="66548" y="0"/>
                    <a:pt x="148717" y="0"/>
                  </a:cubicBezTo>
                  <a:lnTo>
                    <a:pt x="21756751" y="0"/>
                  </a:lnTo>
                  <a:cubicBezTo>
                    <a:pt x="21838920" y="0"/>
                    <a:pt x="21905468" y="66548"/>
                    <a:pt x="21905468" y="148717"/>
                  </a:cubicBezTo>
                  <a:lnTo>
                    <a:pt x="21905468" y="3231515"/>
                  </a:lnTo>
                  <a:cubicBezTo>
                    <a:pt x="21905468" y="3313684"/>
                    <a:pt x="21838920" y="3380232"/>
                    <a:pt x="21756751" y="3380232"/>
                  </a:cubicBezTo>
                  <a:lnTo>
                    <a:pt x="148717" y="3380232"/>
                  </a:lnTo>
                  <a:cubicBezTo>
                    <a:pt x="66548" y="3380232"/>
                    <a:pt x="0" y="3313557"/>
                    <a:pt x="0" y="3231515"/>
                  </a:cubicBezTo>
                  <a:close/>
                </a:path>
              </a:pathLst>
            </a:custGeom>
            <a:solidFill>
              <a:srgbClr val="B6D6FC"/>
            </a:solidFill>
          </p:spPr>
        </p:sp>
      </p:grpSp>
      <p:sp>
        <p:nvSpPr>
          <p:cNvPr id="10" name="Freeform 10" descr="preencoded.png"/>
          <p:cNvSpPr/>
          <p:nvPr/>
        </p:nvSpPr>
        <p:spPr>
          <a:xfrm>
            <a:off x="1194941" y="2537072"/>
            <a:ext cx="331886" cy="265510"/>
          </a:xfrm>
          <a:custGeom>
            <a:avLst/>
            <a:gdLst/>
            <a:ahLst/>
            <a:cxnLst/>
            <a:rect l="l" t="t" r="r" b="b"/>
            <a:pathLst>
              <a:path w="331886" h="265510">
                <a:moveTo>
                  <a:pt x="0" y="0"/>
                </a:moveTo>
                <a:lnTo>
                  <a:pt x="331886" y="0"/>
                </a:lnTo>
                <a:lnTo>
                  <a:pt x="331886" y="265510"/>
                </a:lnTo>
                <a:lnTo>
                  <a:pt x="0" y="265510"/>
                </a:lnTo>
                <a:lnTo>
                  <a:pt x="0" y="0"/>
                </a:lnTo>
                <a:close/>
              </a:path>
            </a:pathLst>
          </a:custGeom>
          <a:blipFill>
            <a:blip r:embed="rId4"/>
            <a:stretch>
              <a:fillRect/>
            </a:stretch>
          </a:blipFill>
        </p:spPr>
      </p:sp>
      <p:grpSp>
        <p:nvGrpSpPr>
          <p:cNvPr id="11" name="Group 11"/>
          <p:cNvGrpSpPr/>
          <p:nvPr/>
        </p:nvGrpSpPr>
        <p:grpSpPr>
          <a:xfrm>
            <a:off x="1792338" y="2464594"/>
            <a:ext cx="15300721" cy="424755"/>
            <a:chOff x="0" y="0"/>
            <a:chExt cx="20400962" cy="566340"/>
          </a:xfrm>
        </p:grpSpPr>
        <p:sp>
          <p:nvSpPr>
            <p:cNvPr id="12" name="Freeform 12"/>
            <p:cNvSpPr/>
            <p:nvPr/>
          </p:nvSpPr>
          <p:spPr>
            <a:xfrm>
              <a:off x="0" y="0"/>
              <a:ext cx="20400962" cy="566340"/>
            </a:xfrm>
            <a:custGeom>
              <a:avLst/>
              <a:gdLst/>
              <a:ahLst/>
              <a:cxnLst/>
              <a:rect l="l" t="t" r="r" b="b"/>
              <a:pathLst>
                <a:path w="20400962" h="566340">
                  <a:moveTo>
                    <a:pt x="0" y="0"/>
                  </a:moveTo>
                  <a:lnTo>
                    <a:pt x="20400962" y="0"/>
                  </a:lnTo>
                  <a:lnTo>
                    <a:pt x="20400962" y="566340"/>
                  </a:lnTo>
                  <a:lnTo>
                    <a:pt x="0" y="566340"/>
                  </a:lnTo>
                  <a:close/>
                </a:path>
              </a:pathLst>
            </a:custGeom>
            <a:solidFill>
              <a:srgbClr val="000000">
                <a:alpha val="0"/>
              </a:srgbClr>
            </a:solidFill>
          </p:spPr>
        </p:sp>
        <p:sp>
          <p:nvSpPr>
            <p:cNvPr id="13" name="TextBox 13"/>
            <p:cNvSpPr txBox="1"/>
            <p:nvPr/>
          </p:nvSpPr>
          <p:spPr>
            <a:xfrm>
              <a:off x="0" y="-95250"/>
              <a:ext cx="20400962" cy="661590"/>
            </a:xfrm>
            <a:prstGeom prst="rect">
              <a:avLst/>
            </a:prstGeom>
          </p:spPr>
          <p:txBody>
            <a:bodyPr lIns="0" tIns="0" rIns="0" bIns="0" rtlCol="0" anchor="t"/>
            <a:lstStyle/>
            <a:p>
              <a:pPr marL="311051" lvl="1" indent="-155525" algn="l">
                <a:lnSpc>
                  <a:spcPts val="3312"/>
                </a:lnSpc>
                <a:buFont typeface="Arial"/>
                <a:buChar char="•"/>
              </a:pPr>
              <a:r>
                <a:rPr lang="en-US" sz="2062" b="1">
                  <a:solidFill>
                    <a:srgbClr val="000000"/>
                  </a:solidFill>
                  <a:latin typeface="Inter Bold"/>
                  <a:ea typeface="Inter Bold"/>
                  <a:cs typeface="Inter Bold"/>
                  <a:sym typeface="Inter Bold"/>
                </a:rPr>
                <a:t>R² Score</a:t>
              </a:r>
              <a:r>
                <a:rPr lang="en-US" sz="2062">
                  <a:solidFill>
                    <a:srgbClr val="000000"/>
                  </a:solidFill>
                  <a:latin typeface="Inter"/>
                  <a:ea typeface="Inter"/>
                  <a:cs typeface="Inter"/>
                  <a:sym typeface="Inter"/>
                </a:rPr>
                <a:t>: Measures how well the model explains the variance in the data (closer to 1 is better).</a:t>
              </a:r>
            </a:p>
          </p:txBody>
        </p:sp>
      </p:grpSp>
      <p:grpSp>
        <p:nvGrpSpPr>
          <p:cNvPr id="14" name="Group 14"/>
          <p:cNvGrpSpPr/>
          <p:nvPr/>
        </p:nvGrpSpPr>
        <p:grpSpPr>
          <a:xfrm>
            <a:off x="1792338" y="2982218"/>
            <a:ext cx="15300721" cy="424755"/>
            <a:chOff x="0" y="0"/>
            <a:chExt cx="20400962" cy="566340"/>
          </a:xfrm>
        </p:grpSpPr>
        <p:sp>
          <p:nvSpPr>
            <p:cNvPr id="15" name="Freeform 15"/>
            <p:cNvSpPr/>
            <p:nvPr/>
          </p:nvSpPr>
          <p:spPr>
            <a:xfrm>
              <a:off x="0" y="0"/>
              <a:ext cx="20400962" cy="566340"/>
            </a:xfrm>
            <a:custGeom>
              <a:avLst/>
              <a:gdLst/>
              <a:ahLst/>
              <a:cxnLst/>
              <a:rect l="l" t="t" r="r" b="b"/>
              <a:pathLst>
                <a:path w="20400962" h="566340">
                  <a:moveTo>
                    <a:pt x="0" y="0"/>
                  </a:moveTo>
                  <a:lnTo>
                    <a:pt x="20400962" y="0"/>
                  </a:lnTo>
                  <a:lnTo>
                    <a:pt x="20400962" y="566340"/>
                  </a:lnTo>
                  <a:lnTo>
                    <a:pt x="0" y="566340"/>
                  </a:lnTo>
                  <a:close/>
                </a:path>
              </a:pathLst>
            </a:custGeom>
            <a:solidFill>
              <a:srgbClr val="000000">
                <a:alpha val="0"/>
              </a:srgbClr>
            </a:solidFill>
          </p:spPr>
        </p:sp>
        <p:sp>
          <p:nvSpPr>
            <p:cNvPr id="16" name="TextBox 16"/>
            <p:cNvSpPr txBox="1"/>
            <p:nvPr/>
          </p:nvSpPr>
          <p:spPr>
            <a:xfrm>
              <a:off x="0" y="-95250"/>
              <a:ext cx="20400962" cy="661590"/>
            </a:xfrm>
            <a:prstGeom prst="rect">
              <a:avLst/>
            </a:prstGeom>
          </p:spPr>
          <p:txBody>
            <a:bodyPr lIns="0" tIns="0" rIns="0" bIns="0" rtlCol="0" anchor="t"/>
            <a:lstStyle/>
            <a:p>
              <a:pPr marL="311051" lvl="1" indent="-155525" algn="l">
                <a:lnSpc>
                  <a:spcPts val="3312"/>
                </a:lnSpc>
                <a:buFont typeface="Arial"/>
                <a:buChar char="•"/>
              </a:pPr>
              <a:r>
                <a:rPr lang="en-US" sz="2062" b="1">
                  <a:solidFill>
                    <a:srgbClr val="000000"/>
                  </a:solidFill>
                  <a:latin typeface="Inter Bold"/>
                  <a:ea typeface="Inter Bold"/>
                  <a:cs typeface="Inter Bold"/>
                  <a:sym typeface="Inter Bold"/>
                </a:rPr>
                <a:t>Mean Absolute Error (MAE)</a:t>
              </a:r>
              <a:r>
                <a:rPr lang="en-US" sz="2062">
                  <a:solidFill>
                    <a:srgbClr val="000000"/>
                  </a:solidFill>
                  <a:latin typeface="Inter"/>
                  <a:ea typeface="Inter"/>
                  <a:cs typeface="Inter"/>
                  <a:sym typeface="Inter"/>
                </a:rPr>
                <a:t>: Measures the average absolute error in predictions (lower is better).</a:t>
              </a:r>
            </a:p>
          </p:txBody>
        </p:sp>
      </p:grpSp>
      <p:grpSp>
        <p:nvGrpSpPr>
          <p:cNvPr id="17" name="Group 17"/>
          <p:cNvGrpSpPr/>
          <p:nvPr/>
        </p:nvGrpSpPr>
        <p:grpSpPr>
          <a:xfrm>
            <a:off x="1792338" y="3499843"/>
            <a:ext cx="15300721" cy="424755"/>
            <a:chOff x="0" y="0"/>
            <a:chExt cx="20400962" cy="566340"/>
          </a:xfrm>
        </p:grpSpPr>
        <p:sp>
          <p:nvSpPr>
            <p:cNvPr id="18" name="Freeform 18"/>
            <p:cNvSpPr/>
            <p:nvPr/>
          </p:nvSpPr>
          <p:spPr>
            <a:xfrm>
              <a:off x="0" y="0"/>
              <a:ext cx="20400962" cy="566340"/>
            </a:xfrm>
            <a:custGeom>
              <a:avLst/>
              <a:gdLst/>
              <a:ahLst/>
              <a:cxnLst/>
              <a:rect l="l" t="t" r="r" b="b"/>
              <a:pathLst>
                <a:path w="20400962" h="566340">
                  <a:moveTo>
                    <a:pt x="0" y="0"/>
                  </a:moveTo>
                  <a:lnTo>
                    <a:pt x="20400962" y="0"/>
                  </a:lnTo>
                  <a:lnTo>
                    <a:pt x="20400962" y="566340"/>
                  </a:lnTo>
                  <a:lnTo>
                    <a:pt x="0" y="566340"/>
                  </a:lnTo>
                  <a:close/>
                </a:path>
              </a:pathLst>
            </a:custGeom>
            <a:solidFill>
              <a:srgbClr val="000000">
                <a:alpha val="0"/>
              </a:srgbClr>
            </a:solidFill>
          </p:spPr>
        </p:sp>
        <p:sp>
          <p:nvSpPr>
            <p:cNvPr id="19" name="TextBox 19"/>
            <p:cNvSpPr txBox="1"/>
            <p:nvPr/>
          </p:nvSpPr>
          <p:spPr>
            <a:xfrm>
              <a:off x="0" y="-95250"/>
              <a:ext cx="20400962" cy="661590"/>
            </a:xfrm>
            <a:prstGeom prst="rect">
              <a:avLst/>
            </a:prstGeom>
          </p:spPr>
          <p:txBody>
            <a:bodyPr lIns="0" tIns="0" rIns="0" bIns="0" rtlCol="0" anchor="t"/>
            <a:lstStyle/>
            <a:p>
              <a:pPr marL="311051" lvl="1" indent="-155525" algn="l">
                <a:lnSpc>
                  <a:spcPts val="3312"/>
                </a:lnSpc>
                <a:buFont typeface="Arial"/>
                <a:buChar char="•"/>
              </a:pPr>
              <a:r>
                <a:rPr lang="en-US" sz="2062" b="1">
                  <a:solidFill>
                    <a:srgbClr val="000000"/>
                  </a:solidFill>
                  <a:latin typeface="Inter Bold"/>
                  <a:ea typeface="Inter Bold"/>
                  <a:cs typeface="Inter Bold"/>
                  <a:sym typeface="Inter Bold"/>
                </a:rPr>
                <a:t>Mean Squared Error (MSE)</a:t>
              </a:r>
              <a:r>
                <a:rPr lang="en-US" sz="2062">
                  <a:solidFill>
                    <a:srgbClr val="000000"/>
                  </a:solidFill>
                  <a:latin typeface="Inter"/>
                  <a:ea typeface="Inter"/>
                  <a:cs typeface="Inter"/>
                  <a:sym typeface="Inter"/>
                </a:rPr>
                <a:t>: Measures error while penalizing larger mistakes (lower is better).</a:t>
              </a:r>
            </a:p>
          </p:txBody>
        </p:sp>
      </p:grpSp>
      <p:grpSp>
        <p:nvGrpSpPr>
          <p:cNvPr id="20" name="Group 20"/>
          <p:cNvGrpSpPr/>
          <p:nvPr/>
        </p:nvGrpSpPr>
        <p:grpSpPr>
          <a:xfrm>
            <a:off x="1792338" y="4017466"/>
            <a:ext cx="15300721" cy="424755"/>
            <a:chOff x="0" y="0"/>
            <a:chExt cx="20400962" cy="566340"/>
          </a:xfrm>
        </p:grpSpPr>
        <p:sp>
          <p:nvSpPr>
            <p:cNvPr id="21" name="Freeform 21"/>
            <p:cNvSpPr/>
            <p:nvPr/>
          </p:nvSpPr>
          <p:spPr>
            <a:xfrm>
              <a:off x="0" y="0"/>
              <a:ext cx="20400962" cy="566340"/>
            </a:xfrm>
            <a:custGeom>
              <a:avLst/>
              <a:gdLst/>
              <a:ahLst/>
              <a:cxnLst/>
              <a:rect l="l" t="t" r="r" b="b"/>
              <a:pathLst>
                <a:path w="20400962" h="566340">
                  <a:moveTo>
                    <a:pt x="0" y="0"/>
                  </a:moveTo>
                  <a:lnTo>
                    <a:pt x="20400962" y="0"/>
                  </a:lnTo>
                  <a:lnTo>
                    <a:pt x="20400962" y="566340"/>
                  </a:lnTo>
                  <a:lnTo>
                    <a:pt x="0" y="566340"/>
                  </a:lnTo>
                  <a:close/>
                </a:path>
              </a:pathLst>
            </a:custGeom>
            <a:solidFill>
              <a:srgbClr val="000000">
                <a:alpha val="0"/>
              </a:srgbClr>
            </a:solidFill>
          </p:spPr>
        </p:sp>
        <p:sp>
          <p:nvSpPr>
            <p:cNvPr id="22" name="TextBox 22"/>
            <p:cNvSpPr txBox="1"/>
            <p:nvPr/>
          </p:nvSpPr>
          <p:spPr>
            <a:xfrm>
              <a:off x="0" y="-95250"/>
              <a:ext cx="20400962" cy="661590"/>
            </a:xfrm>
            <a:prstGeom prst="rect">
              <a:avLst/>
            </a:prstGeom>
          </p:spPr>
          <p:txBody>
            <a:bodyPr lIns="0" tIns="0" rIns="0" bIns="0" rtlCol="0" anchor="t"/>
            <a:lstStyle/>
            <a:p>
              <a:pPr marL="311051" lvl="1" indent="-155525" algn="l">
                <a:lnSpc>
                  <a:spcPts val="3312"/>
                </a:lnSpc>
                <a:buFont typeface="Arial"/>
                <a:buChar char="•"/>
              </a:pPr>
              <a:r>
                <a:rPr lang="en-US" sz="2062" b="1">
                  <a:solidFill>
                    <a:srgbClr val="000000"/>
                  </a:solidFill>
                  <a:latin typeface="Inter Bold"/>
                  <a:ea typeface="Inter Bold"/>
                  <a:cs typeface="Inter Bold"/>
                  <a:sym typeface="Inter Bold"/>
                </a:rPr>
                <a:t>Mean Absolute Percentage Error (MAPE)</a:t>
              </a:r>
              <a:r>
                <a:rPr lang="en-US" sz="2062">
                  <a:solidFill>
                    <a:srgbClr val="000000"/>
                  </a:solidFill>
                  <a:latin typeface="Inter"/>
                  <a:ea typeface="Inter"/>
                  <a:cs typeface="Inter"/>
                  <a:sym typeface="Inter"/>
                </a:rPr>
                <a:t>: Expresses error as a percentage of actual values (lower is better).</a:t>
              </a:r>
            </a:p>
          </p:txBody>
        </p:sp>
      </p:grpSp>
      <p:grpSp>
        <p:nvGrpSpPr>
          <p:cNvPr id="23" name="Group 23"/>
          <p:cNvGrpSpPr/>
          <p:nvPr/>
        </p:nvGrpSpPr>
        <p:grpSpPr>
          <a:xfrm>
            <a:off x="924669" y="4961781"/>
            <a:ext cx="16438661" cy="4602361"/>
            <a:chOff x="0" y="0"/>
            <a:chExt cx="21918215" cy="6136482"/>
          </a:xfrm>
        </p:grpSpPr>
        <p:sp>
          <p:nvSpPr>
            <p:cNvPr id="24" name="Freeform 24"/>
            <p:cNvSpPr/>
            <p:nvPr/>
          </p:nvSpPr>
          <p:spPr>
            <a:xfrm>
              <a:off x="0" y="0"/>
              <a:ext cx="21918168" cy="6136513"/>
            </a:xfrm>
            <a:custGeom>
              <a:avLst/>
              <a:gdLst/>
              <a:ahLst/>
              <a:cxnLst/>
              <a:rect l="l" t="t" r="r" b="b"/>
              <a:pathLst>
                <a:path w="21918168" h="6136513">
                  <a:moveTo>
                    <a:pt x="0" y="155067"/>
                  </a:moveTo>
                  <a:cubicBezTo>
                    <a:pt x="0" y="69469"/>
                    <a:pt x="69596" y="0"/>
                    <a:pt x="155321" y="0"/>
                  </a:cubicBezTo>
                  <a:lnTo>
                    <a:pt x="21762847" y="0"/>
                  </a:lnTo>
                  <a:lnTo>
                    <a:pt x="21762847" y="6350"/>
                  </a:lnTo>
                  <a:lnTo>
                    <a:pt x="21762847" y="0"/>
                  </a:lnTo>
                  <a:cubicBezTo>
                    <a:pt x="21848572" y="0"/>
                    <a:pt x="21918168" y="69469"/>
                    <a:pt x="21918168" y="155067"/>
                  </a:cubicBezTo>
                  <a:lnTo>
                    <a:pt x="21911818" y="155067"/>
                  </a:lnTo>
                  <a:lnTo>
                    <a:pt x="21918168" y="155067"/>
                  </a:lnTo>
                  <a:lnTo>
                    <a:pt x="21918168" y="5981446"/>
                  </a:lnTo>
                  <a:lnTo>
                    <a:pt x="21911818" y="5981446"/>
                  </a:lnTo>
                  <a:lnTo>
                    <a:pt x="21918168" y="5981446"/>
                  </a:lnTo>
                  <a:cubicBezTo>
                    <a:pt x="21918168" y="6067171"/>
                    <a:pt x="21848572" y="6136513"/>
                    <a:pt x="21762847" y="6136513"/>
                  </a:cubicBezTo>
                  <a:lnTo>
                    <a:pt x="21762847" y="6130163"/>
                  </a:lnTo>
                  <a:lnTo>
                    <a:pt x="21762847" y="6136513"/>
                  </a:lnTo>
                  <a:lnTo>
                    <a:pt x="155321" y="6136513"/>
                  </a:lnTo>
                  <a:lnTo>
                    <a:pt x="155321" y="6130163"/>
                  </a:lnTo>
                  <a:lnTo>
                    <a:pt x="155321" y="6136513"/>
                  </a:lnTo>
                  <a:cubicBezTo>
                    <a:pt x="69596" y="6136513"/>
                    <a:pt x="0" y="6067044"/>
                    <a:pt x="0" y="5981446"/>
                  </a:cubicBezTo>
                  <a:lnTo>
                    <a:pt x="0" y="155067"/>
                  </a:lnTo>
                  <a:lnTo>
                    <a:pt x="6350" y="155067"/>
                  </a:lnTo>
                  <a:lnTo>
                    <a:pt x="0" y="155067"/>
                  </a:lnTo>
                  <a:moveTo>
                    <a:pt x="12700" y="155067"/>
                  </a:moveTo>
                  <a:lnTo>
                    <a:pt x="12700" y="5981446"/>
                  </a:lnTo>
                  <a:lnTo>
                    <a:pt x="6350" y="5981446"/>
                  </a:lnTo>
                  <a:lnTo>
                    <a:pt x="12700" y="5981446"/>
                  </a:lnTo>
                  <a:cubicBezTo>
                    <a:pt x="12700" y="6060059"/>
                    <a:pt x="76581" y="6123813"/>
                    <a:pt x="155321" y="6123813"/>
                  </a:cubicBezTo>
                  <a:lnTo>
                    <a:pt x="21762847" y="6123813"/>
                  </a:lnTo>
                  <a:cubicBezTo>
                    <a:pt x="21841586" y="6123813"/>
                    <a:pt x="21905468" y="6060059"/>
                    <a:pt x="21905468" y="5981446"/>
                  </a:cubicBezTo>
                  <a:lnTo>
                    <a:pt x="21905468" y="155067"/>
                  </a:lnTo>
                  <a:cubicBezTo>
                    <a:pt x="21905468" y="76454"/>
                    <a:pt x="21841586" y="12700"/>
                    <a:pt x="21762847" y="12700"/>
                  </a:cubicBezTo>
                  <a:lnTo>
                    <a:pt x="155321" y="12700"/>
                  </a:lnTo>
                  <a:lnTo>
                    <a:pt x="155321" y="6350"/>
                  </a:lnTo>
                  <a:lnTo>
                    <a:pt x="155321" y="12700"/>
                  </a:lnTo>
                  <a:cubicBezTo>
                    <a:pt x="76581" y="12700"/>
                    <a:pt x="12700" y="76454"/>
                    <a:pt x="12700" y="155067"/>
                  </a:cubicBezTo>
                  <a:close/>
                </a:path>
              </a:pathLst>
            </a:custGeom>
            <a:solidFill>
              <a:srgbClr val="000000">
                <a:alpha val="392"/>
              </a:srgbClr>
            </a:solidFill>
          </p:spPr>
        </p:sp>
      </p:grpSp>
      <p:grpSp>
        <p:nvGrpSpPr>
          <p:cNvPr id="25" name="Group 25"/>
          <p:cNvGrpSpPr/>
          <p:nvPr/>
        </p:nvGrpSpPr>
        <p:grpSpPr>
          <a:xfrm>
            <a:off x="938956" y="4976069"/>
            <a:ext cx="16410086" cy="762297"/>
            <a:chOff x="0" y="0"/>
            <a:chExt cx="21880115" cy="1016397"/>
          </a:xfrm>
        </p:grpSpPr>
        <p:sp>
          <p:nvSpPr>
            <p:cNvPr id="26" name="Freeform 26"/>
            <p:cNvSpPr/>
            <p:nvPr/>
          </p:nvSpPr>
          <p:spPr>
            <a:xfrm>
              <a:off x="0" y="0"/>
              <a:ext cx="21880068" cy="1016381"/>
            </a:xfrm>
            <a:custGeom>
              <a:avLst/>
              <a:gdLst/>
              <a:ahLst/>
              <a:cxnLst/>
              <a:rect l="l" t="t" r="r" b="b"/>
              <a:pathLst>
                <a:path w="21880068" h="1016381">
                  <a:moveTo>
                    <a:pt x="0" y="0"/>
                  </a:moveTo>
                  <a:lnTo>
                    <a:pt x="21880068" y="0"/>
                  </a:lnTo>
                  <a:lnTo>
                    <a:pt x="21880068" y="1016381"/>
                  </a:lnTo>
                  <a:lnTo>
                    <a:pt x="0" y="1016381"/>
                  </a:lnTo>
                  <a:close/>
                </a:path>
              </a:pathLst>
            </a:custGeom>
            <a:solidFill>
              <a:srgbClr val="FFFFFF">
                <a:alpha val="0"/>
              </a:srgbClr>
            </a:solidFill>
          </p:spPr>
        </p:sp>
      </p:grpSp>
      <p:grpSp>
        <p:nvGrpSpPr>
          <p:cNvPr id="27" name="Group 27"/>
          <p:cNvGrpSpPr/>
          <p:nvPr/>
        </p:nvGrpSpPr>
        <p:grpSpPr>
          <a:xfrm>
            <a:off x="1204615" y="5144840"/>
            <a:ext cx="3560117" cy="424755"/>
            <a:chOff x="0" y="0"/>
            <a:chExt cx="4746823" cy="566340"/>
          </a:xfrm>
        </p:grpSpPr>
        <p:sp>
          <p:nvSpPr>
            <p:cNvPr id="28" name="Freeform 28"/>
            <p:cNvSpPr/>
            <p:nvPr/>
          </p:nvSpPr>
          <p:spPr>
            <a:xfrm>
              <a:off x="0" y="0"/>
              <a:ext cx="4746823" cy="566340"/>
            </a:xfrm>
            <a:custGeom>
              <a:avLst/>
              <a:gdLst/>
              <a:ahLst/>
              <a:cxnLst/>
              <a:rect l="l" t="t" r="r" b="b"/>
              <a:pathLst>
                <a:path w="4746823" h="566340">
                  <a:moveTo>
                    <a:pt x="0" y="0"/>
                  </a:moveTo>
                  <a:lnTo>
                    <a:pt x="4746823" y="0"/>
                  </a:lnTo>
                  <a:lnTo>
                    <a:pt x="4746823" y="566340"/>
                  </a:lnTo>
                  <a:lnTo>
                    <a:pt x="0" y="566340"/>
                  </a:lnTo>
                  <a:close/>
                </a:path>
              </a:pathLst>
            </a:custGeom>
            <a:solidFill>
              <a:srgbClr val="000000">
                <a:alpha val="0"/>
              </a:srgbClr>
            </a:solidFill>
          </p:spPr>
        </p:sp>
        <p:sp>
          <p:nvSpPr>
            <p:cNvPr id="29" name="TextBox 29"/>
            <p:cNvSpPr txBox="1"/>
            <p:nvPr/>
          </p:nvSpPr>
          <p:spPr>
            <a:xfrm>
              <a:off x="0" y="-95250"/>
              <a:ext cx="4746823" cy="661590"/>
            </a:xfrm>
            <a:prstGeom prst="rect">
              <a:avLst/>
            </a:prstGeom>
          </p:spPr>
          <p:txBody>
            <a:bodyPr lIns="0" tIns="0" rIns="0" bIns="0" rtlCol="0" anchor="t"/>
            <a:lstStyle/>
            <a:p>
              <a:pPr algn="l">
                <a:lnSpc>
                  <a:spcPts val="3312"/>
                </a:lnSpc>
              </a:pPr>
              <a:r>
                <a:rPr lang="en-US" sz="2062" b="1">
                  <a:solidFill>
                    <a:srgbClr val="272525"/>
                  </a:solidFill>
                  <a:latin typeface="Inter Bold"/>
                  <a:ea typeface="Inter Bold"/>
                  <a:cs typeface="Inter Bold"/>
                  <a:sym typeface="Inter Bold"/>
                </a:rPr>
                <a:t>Model Name</a:t>
              </a:r>
            </a:p>
          </p:txBody>
        </p:sp>
      </p:grpSp>
      <p:grpSp>
        <p:nvGrpSpPr>
          <p:cNvPr id="30" name="Group 30"/>
          <p:cNvGrpSpPr/>
          <p:nvPr/>
        </p:nvGrpSpPr>
        <p:grpSpPr>
          <a:xfrm>
            <a:off x="5305276" y="5144840"/>
            <a:ext cx="2537966" cy="424755"/>
            <a:chOff x="0" y="0"/>
            <a:chExt cx="3383955" cy="566340"/>
          </a:xfrm>
        </p:grpSpPr>
        <p:sp>
          <p:nvSpPr>
            <p:cNvPr id="31" name="Freeform 31"/>
            <p:cNvSpPr/>
            <p:nvPr/>
          </p:nvSpPr>
          <p:spPr>
            <a:xfrm>
              <a:off x="0" y="0"/>
              <a:ext cx="3383955" cy="566340"/>
            </a:xfrm>
            <a:custGeom>
              <a:avLst/>
              <a:gdLst/>
              <a:ahLst/>
              <a:cxnLst/>
              <a:rect l="l" t="t" r="r" b="b"/>
              <a:pathLst>
                <a:path w="3383955" h="566340">
                  <a:moveTo>
                    <a:pt x="0" y="0"/>
                  </a:moveTo>
                  <a:lnTo>
                    <a:pt x="3383955" y="0"/>
                  </a:lnTo>
                  <a:lnTo>
                    <a:pt x="3383955" y="566340"/>
                  </a:lnTo>
                  <a:lnTo>
                    <a:pt x="0" y="566340"/>
                  </a:lnTo>
                  <a:close/>
                </a:path>
              </a:pathLst>
            </a:custGeom>
            <a:solidFill>
              <a:srgbClr val="000000">
                <a:alpha val="0"/>
              </a:srgbClr>
            </a:solidFill>
          </p:spPr>
        </p:sp>
        <p:sp>
          <p:nvSpPr>
            <p:cNvPr id="32" name="TextBox 32"/>
            <p:cNvSpPr txBox="1"/>
            <p:nvPr/>
          </p:nvSpPr>
          <p:spPr>
            <a:xfrm>
              <a:off x="0" y="-95250"/>
              <a:ext cx="3383955" cy="661590"/>
            </a:xfrm>
            <a:prstGeom prst="rect">
              <a:avLst/>
            </a:prstGeom>
          </p:spPr>
          <p:txBody>
            <a:bodyPr lIns="0" tIns="0" rIns="0" bIns="0" rtlCol="0" anchor="t"/>
            <a:lstStyle/>
            <a:p>
              <a:pPr algn="ctr">
                <a:lnSpc>
                  <a:spcPts val="3312"/>
                </a:lnSpc>
              </a:pPr>
              <a:r>
                <a:rPr lang="en-US" sz="2062" b="1">
                  <a:solidFill>
                    <a:srgbClr val="272525"/>
                  </a:solidFill>
                  <a:latin typeface="Inter Bold"/>
                  <a:ea typeface="Inter Bold"/>
                  <a:cs typeface="Inter Bold"/>
                  <a:sym typeface="Inter Bold"/>
                </a:rPr>
                <a:t>R² Score</a:t>
              </a:r>
            </a:p>
          </p:txBody>
        </p:sp>
      </p:grpSp>
      <p:grpSp>
        <p:nvGrpSpPr>
          <p:cNvPr id="33" name="Group 33"/>
          <p:cNvGrpSpPr/>
          <p:nvPr/>
        </p:nvGrpSpPr>
        <p:grpSpPr>
          <a:xfrm>
            <a:off x="8383786" y="5144840"/>
            <a:ext cx="2537966" cy="424755"/>
            <a:chOff x="0" y="0"/>
            <a:chExt cx="3383955" cy="566340"/>
          </a:xfrm>
        </p:grpSpPr>
        <p:sp>
          <p:nvSpPr>
            <p:cNvPr id="34" name="Freeform 34"/>
            <p:cNvSpPr/>
            <p:nvPr/>
          </p:nvSpPr>
          <p:spPr>
            <a:xfrm>
              <a:off x="0" y="0"/>
              <a:ext cx="3383955" cy="566340"/>
            </a:xfrm>
            <a:custGeom>
              <a:avLst/>
              <a:gdLst/>
              <a:ahLst/>
              <a:cxnLst/>
              <a:rect l="l" t="t" r="r" b="b"/>
              <a:pathLst>
                <a:path w="3383955" h="566340">
                  <a:moveTo>
                    <a:pt x="0" y="0"/>
                  </a:moveTo>
                  <a:lnTo>
                    <a:pt x="3383955" y="0"/>
                  </a:lnTo>
                  <a:lnTo>
                    <a:pt x="3383955" y="566340"/>
                  </a:lnTo>
                  <a:lnTo>
                    <a:pt x="0" y="566340"/>
                  </a:lnTo>
                  <a:close/>
                </a:path>
              </a:pathLst>
            </a:custGeom>
            <a:solidFill>
              <a:srgbClr val="000000">
                <a:alpha val="0"/>
              </a:srgbClr>
            </a:solidFill>
          </p:spPr>
        </p:sp>
        <p:sp>
          <p:nvSpPr>
            <p:cNvPr id="35" name="TextBox 35"/>
            <p:cNvSpPr txBox="1"/>
            <p:nvPr/>
          </p:nvSpPr>
          <p:spPr>
            <a:xfrm>
              <a:off x="0" y="-95250"/>
              <a:ext cx="3383955" cy="661590"/>
            </a:xfrm>
            <a:prstGeom prst="rect">
              <a:avLst/>
            </a:prstGeom>
          </p:spPr>
          <p:txBody>
            <a:bodyPr lIns="0" tIns="0" rIns="0" bIns="0" rtlCol="0" anchor="t"/>
            <a:lstStyle/>
            <a:p>
              <a:pPr algn="ctr">
                <a:lnSpc>
                  <a:spcPts val="3312"/>
                </a:lnSpc>
              </a:pPr>
              <a:r>
                <a:rPr lang="en-US" sz="2062" b="1">
                  <a:solidFill>
                    <a:srgbClr val="272525"/>
                  </a:solidFill>
                  <a:latin typeface="Inter Bold"/>
                  <a:ea typeface="Inter Bold"/>
                  <a:cs typeface="Inter Bold"/>
                  <a:sym typeface="Inter Bold"/>
                </a:rPr>
                <a:t>MAE</a:t>
              </a:r>
            </a:p>
          </p:txBody>
        </p:sp>
      </p:grpSp>
      <p:grpSp>
        <p:nvGrpSpPr>
          <p:cNvPr id="36" name="Group 36"/>
          <p:cNvGrpSpPr/>
          <p:nvPr/>
        </p:nvGrpSpPr>
        <p:grpSpPr>
          <a:xfrm>
            <a:off x="11462296" y="5144840"/>
            <a:ext cx="2537966" cy="424755"/>
            <a:chOff x="0" y="0"/>
            <a:chExt cx="3383955" cy="566340"/>
          </a:xfrm>
        </p:grpSpPr>
        <p:sp>
          <p:nvSpPr>
            <p:cNvPr id="37" name="Freeform 37"/>
            <p:cNvSpPr/>
            <p:nvPr/>
          </p:nvSpPr>
          <p:spPr>
            <a:xfrm>
              <a:off x="0" y="0"/>
              <a:ext cx="3383955" cy="566340"/>
            </a:xfrm>
            <a:custGeom>
              <a:avLst/>
              <a:gdLst/>
              <a:ahLst/>
              <a:cxnLst/>
              <a:rect l="l" t="t" r="r" b="b"/>
              <a:pathLst>
                <a:path w="3383955" h="566340">
                  <a:moveTo>
                    <a:pt x="0" y="0"/>
                  </a:moveTo>
                  <a:lnTo>
                    <a:pt x="3383955" y="0"/>
                  </a:lnTo>
                  <a:lnTo>
                    <a:pt x="3383955" y="566340"/>
                  </a:lnTo>
                  <a:lnTo>
                    <a:pt x="0" y="566340"/>
                  </a:lnTo>
                  <a:close/>
                </a:path>
              </a:pathLst>
            </a:custGeom>
            <a:solidFill>
              <a:srgbClr val="000000">
                <a:alpha val="0"/>
              </a:srgbClr>
            </a:solidFill>
          </p:spPr>
        </p:sp>
        <p:sp>
          <p:nvSpPr>
            <p:cNvPr id="38" name="TextBox 38"/>
            <p:cNvSpPr txBox="1"/>
            <p:nvPr/>
          </p:nvSpPr>
          <p:spPr>
            <a:xfrm>
              <a:off x="0" y="-95250"/>
              <a:ext cx="3383955" cy="661590"/>
            </a:xfrm>
            <a:prstGeom prst="rect">
              <a:avLst/>
            </a:prstGeom>
          </p:spPr>
          <p:txBody>
            <a:bodyPr lIns="0" tIns="0" rIns="0" bIns="0" rtlCol="0" anchor="t"/>
            <a:lstStyle/>
            <a:p>
              <a:pPr algn="ctr">
                <a:lnSpc>
                  <a:spcPts val="3312"/>
                </a:lnSpc>
              </a:pPr>
              <a:r>
                <a:rPr lang="en-US" sz="2062" b="1">
                  <a:solidFill>
                    <a:srgbClr val="272525"/>
                  </a:solidFill>
                  <a:latin typeface="Inter Bold"/>
                  <a:ea typeface="Inter Bold"/>
                  <a:cs typeface="Inter Bold"/>
                  <a:sym typeface="Inter Bold"/>
                </a:rPr>
                <a:t>MSE</a:t>
              </a:r>
            </a:p>
          </p:txBody>
        </p:sp>
      </p:grpSp>
      <p:grpSp>
        <p:nvGrpSpPr>
          <p:cNvPr id="39" name="Group 39"/>
          <p:cNvGrpSpPr/>
          <p:nvPr/>
        </p:nvGrpSpPr>
        <p:grpSpPr>
          <a:xfrm>
            <a:off x="14540805" y="5144840"/>
            <a:ext cx="2542729" cy="424755"/>
            <a:chOff x="0" y="0"/>
            <a:chExt cx="3390305" cy="566340"/>
          </a:xfrm>
        </p:grpSpPr>
        <p:sp>
          <p:nvSpPr>
            <p:cNvPr id="40" name="Freeform 40"/>
            <p:cNvSpPr/>
            <p:nvPr/>
          </p:nvSpPr>
          <p:spPr>
            <a:xfrm>
              <a:off x="0" y="0"/>
              <a:ext cx="3390305" cy="566340"/>
            </a:xfrm>
            <a:custGeom>
              <a:avLst/>
              <a:gdLst/>
              <a:ahLst/>
              <a:cxnLst/>
              <a:rect l="l" t="t" r="r" b="b"/>
              <a:pathLst>
                <a:path w="3390305" h="566340">
                  <a:moveTo>
                    <a:pt x="0" y="0"/>
                  </a:moveTo>
                  <a:lnTo>
                    <a:pt x="3390305" y="0"/>
                  </a:lnTo>
                  <a:lnTo>
                    <a:pt x="3390305" y="566340"/>
                  </a:lnTo>
                  <a:lnTo>
                    <a:pt x="0" y="566340"/>
                  </a:lnTo>
                  <a:close/>
                </a:path>
              </a:pathLst>
            </a:custGeom>
            <a:solidFill>
              <a:srgbClr val="000000">
                <a:alpha val="0"/>
              </a:srgbClr>
            </a:solidFill>
          </p:spPr>
        </p:sp>
        <p:sp>
          <p:nvSpPr>
            <p:cNvPr id="41" name="TextBox 41"/>
            <p:cNvSpPr txBox="1"/>
            <p:nvPr/>
          </p:nvSpPr>
          <p:spPr>
            <a:xfrm>
              <a:off x="0" y="-95250"/>
              <a:ext cx="3390305" cy="661590"/>
            </a:xfrm>
            <a:prstGeom prst="rect">
              <a:avLst/>
            </a:prstGeom>
          </p:spPr>
          <p:txBody>
            <a:bodyPr lIns="0" tIns="0" rIns="0" bIns="0" rtlCol="0" anchor="t"/>
            <a:lstStyle/>
            <a:p>
              <a:pPr algn="ctr">
                <a:lnSpc>
                  <a:spcPts val="3312"/>
                </a:lnSpc>
              </a:pPr>
              <a:r>
                <a:rPr lang="en-US" sz="2062" b="1">
                  <a:solidFill>
                    <a:srgbClr val="272525"/>
                  </a:solidFill>
                  <a:latin typeface="Inter Bold"/>
                  <a:ea typeface="Inter Bold"/>
                  <a:cs typeface="Inter Bold"/>
                  <a:sym typeface="Inter Bold"/>
                </a:rPr>
                <a:t>MAPE</a:t>
              </a:r>
            </a:p>
          </p:txBody>
        </p:sp>
      </p:grpSp>
      <p:grpSp>
        <p:nvGrpSpPr>
          <p:cNvPr id="42" name="Group 42"/>
          <p:cNvGrpSpPr/>
          <p:nvPr/>
        </p:nvGrpSpPr>
        <p:grpSpPr>
          <a:xfrm>
            <a:off x="938956" y="5738366"/>
            <a:ext cx="16410086" cy="762297"/>
            <a:chOff x="0" y="0"/>
            <a:chExt cx="21880115" cy="1016397"/>
          </a:xfrm>
        </p:grpSpPr>
        <p:sp>
          <p:nvSpPr>
            <p:cNvPr id="43" name="Freeform 43"/>
            <p:cNvSpPr/>
            <p:nvPr/>
          </p:nvSpPr>
          <p:spPr>
            <a:xfrm>
              <a:off x="0" y="0"/>
              <a:ext cx="21880068" cy="1016381"/>
            </a:xfrm>
            <a:custGeom>
              <a:avLst/>
              <a:gdLst/>
              <a:ahLst/>
              <a:cxnLst/>
              <a:rect l="l" t="t" r="r" b="b"/>
              <a:pathLst>
                <a:path w="21880068" h="1016381">
                  <a:moveTo>
                    <a:pt x="0" y="0"/>
                  </a:moveTo>
                  <a:lnTo>
                    <a:pt x="21880068" y="0"/>
                  </a:lnTo>
                  <a:lnTo>
                    <a:pt x="21880068" y="1016381"/>
                  </a:lnTo>
                  <a:lnTo>
                    <a:pt x="0" y="1016381"/>
                  </a:lnTo>
                  <a:close/>
                </a:path>
              </a:pathLst>
            </a:custGeom>
            <a:solidFill>
              <a:srgbClr val="000000">
                <a:alpha val="0"/>
              </a:srgbClr>
            </a:solidFill>
          </p:spPr>
        </p:sp>
      </p:grpSp>
      <p:sp>
        <p:nvSpPr>
          <p:cNvPr id="45" name="Freeform 45"/>
          <p:cNvSpPr/>
          <p:nvPr/>
        </p:nvSpPr>
        <p:spPr>
          <a:xfrm>
            <a:off x="1204615" y="5907138"/>
            <a:ext cx="3560117" cy="424755"/>
          </a:xfrm>
          <a:custGeom>
            <a:avLst/>
            <a:gdLst/>
            <a:ahLst/>
            <a:cxnLst/>
            <a:rect l="l" t="t" r="r" b="b"/>
            <a:pathLst>
              <a:path w="4746823" h="566340">
                <a:moveTo>
                  <a:pt x="0" y="0"/>
                </a:moveTo>
                <a:lnTo>
                  <a:pt x="4746823" y="0"/>
                </a:lnTo>
                <a:lnTo>
                  <a:pt x="4746823" y="566340"/>
                </a:lnTo>
                <a:lnTo>
                  <a:pt x="0" y="566340"/>
                </a:lnTo>
                <a:close/>
              </a:path>
            </a:pathLst>
          </a:custGeom>
          <a:solidFill>
            <a:srgbClr val="000000">
              <a:alpha val="0"/>
            </a:srgbClr>
          </a:solidFill>
        </p:spPr>
      </p:sp>
      <p:sp>
        <p:nvSpPr>
          <p:cNvPr id="48" name="Freeform 48"/>
          <p:cNvSpPr/>
          <p:nvPr/>
        </p:nvSpPr>
        <p:spPr>
          <a:xfrm>
            <a:off x="5305276" y="5907138"/>
            <a:ext cx="2537966" cy="424755"/>
          </a:xfrm>
          <a:custGeom>
            <a:avLst/>
            <a:gdLst/>
            <a:ahLst/>
            <a:cxnLst/>
            <a:rect l="l" t="t" r="r" b="b"/>
            <a:pathLst>
              <a:path w="3383955" h="566340">
                <a:moveTo>
                  <a:pt x="0" y="0"/>
                </a:moveTo>
                <a:lnTo>
                  <a:pt x="3383955" y="0"/>
                </a:lnTo>
                <a:lnTo>
                  <a:pt x="3383955" y="566340"/>
                </a:lnTo>
                <a:lnTo>
                  <a:pt x="0" y="566340"/>
                </a:lnTo>
                <a:close/>
              </a:path>
            </a:pathLst>
          </a:custGeom>
          <a:solidFill>
            <a:srgbClr val="000000">
              <a:alpha val="0"/>
            </a:srgbClr>
          </a:solidFill>
        </p:spPr>
      </p:sp>
      <p:sp>
        <p:nvSpPr>
          <p:cNvPr id="51" name="Freeform 51"/>
          <p:cNvSpPr/>
          <p:nvPr/>
        </p:nvSpPr>
        <p:spPr>
          <a:xfrm>
            <a:off x="8383786" y="5907138"/>
            <a:ext cx="2537966" cy="424755"/>
          </a:xfrm>
          <a:custGeom>
            <a:avLst/>
            <a:gdLst/>
            <a:ahLst/>
            <a:cxnLst/>
            <a:rect l="l" t="t" r="r" b="b"/>
            <a:pathLst>
              <a:path w="3383955" h="566340">
                <a:moveTo>
                  <a:pt x="0" y="0"/>
                </a:moveTo>
                <a:lnTo>
                  <a:pt x="3383955" y="0"/>
                </a:lnTo>
                <a:lnTo>
                  <a:pt x="3383955" y="566340"/>
                </a:lnTo>
                <a:lnTo>
                  <a:pt x="0" y="566340"/>
                </a:lnTo>
                <a:close/>
              </a:path>
            </a:pathLst>
          </a:custGeom>
          <a:solidFill>
            <a:srgbClr val="000000">
              <a:alpha val="0"/>
            </a:srgbClr>
          </a:solidFill>
        </p:spPr>
      </p:sp>
      <p:sp>
        <p:nvSpPr>
          <p:cNvPr id="57" name="Freeform 57"/>
          <p:cNvSpPr/>
          <p:nvPr/>
        </p:nvSpPr>
        <p:spPr>
          <a:xfrm>
            <a:off x="14540805" y="5907138"/>
            <a:ext cx="2542729" cy="424755"/>
          </a:xfrm>
          <a:custGeom>
            <a:avLst/>
            <a:gdLst/>
            <a:ahLst/>
            <a:cxnLst/>
            <a:rect l="l" t="t" r="r" b="b"/>
            <a:pathLst>
              <a:path w="3390305" h="566340">
                <a:moveTo>
                  <a:pt x="0" y="0"/>
                </a:moveTo>
                <a:lnTo>
                  <a:pt x="3390305" y="0"/>
                </a:lnTo>
                <a:lnTo>
                  <a:pt x="3390305" y="566340"/>
                </a:lnTo>
                <a:lnTo>
                  <a:pt x="0" y="566340"/>
                </a:lnTo>
                <a:close/>
              </a:path>
            </a:pathLst>
          </a:custGeom>
          <a:solidFill>
            <a:srgbClr val="000000">
              <a:alpha val="0"/>
            </a:srgbClr>
          </a:solidFill>
        </p:spPr>
      </p:sp>
      <p:grpSp>
        <p:nvGrpSpPr>
          <p:cNvPr id="59" name="Group 59"/>
          <p:cNvGrpSpPr/>
          <p:nvPr/>
        </p:nvGrpSpPr>
        <p:grpSpPr>
          <a:xfrm>
            <a:off x="938956" y="6500664"/>
            <a:ext cx="16410086" cy="762297"/>
            <a:chOff x="0" y="0"/>
            <a:chExt cx="21880115" cy="1016397"/>
          </a:xfrm>
        </p:grpSpPr>
        <p:sp>
          <p:nvSpPr>
            <p:cNvPr id="60" name="Freeform 60"/>
            <p:cNvSpPr/>
            <p:nvPr/>
          </p:nvSpPr>
          <p:spPr>
            <a:xfrm>
              <a:off x="0" y="0"/>
              <a:ext cx="21880068" cy="1016381"/>
            </a:xfrm>
            <a:custGeom>
              <a:avLst/>
              <a:gdLst/>
              <a:ahLst/>
              <a:cxnLst/>
              <a:rect l="l" t="t" r="r" b="b"/>
              <a:pathLst>
                <a:path w="21880068" h="1016381">
                  <a:moveTo>
                    <a:pt x="0" y="0"/>
                  </a:moveTo>
                  <a:lnTo>
                    <a:pt x="21880068" y="0"/>
                  </a:lnTo>
                  <a:lnTo>
                    <a:pt x="21880068" y="1016381"/>
                  </a:lnTo>
                  <a:lnTo>
                    <a:pt x="0" y="1016381"/>
                  </a:lnTo>
                  <a:close/>
                </a:path>
              </a:pathLst>
            </a:custGeom>
            <a:solidFill>
              <a:srgbClr val="FFFFFF">
                <a:alpha val="0"/>
              </a:srgbClr>
            </a:solidFill>
          </p:spPr>
        </p:sp>
      </p:grpSp>
      <p:grpSp>
        <p:nvGrpSpPr>
          <p:cNvPr id="61" name="Group 61"/>
          <p:cNvGrpSpPr/>
          <p:nvPr/>
        </p:nvGrpSpPr>
        <p:grpSpPr>
          <a:xfrm>
            <a:off x="1157398" y="5862222"/>
            <a:ext cx="3560117" cy="424755"/>
            <a:chOff x="0" y="0"/>
            <a:chExt cx="4746823" cy="566340"/>
          </a:xfrm>
        </p:grpSpPr>
        <p:sp>
          <p:nvSpPr>
            <p:cNvPr id="62" name="Freeform 62"/>
            <p:cNvSpPr/>
            <p:nvPr/>
          </p:nvSpPr>
          <p:spPr>
            <a:xfrm>
              <a:off x="0" y="0"/>
              <a:ext cx="4746823" cy="566340"/>
            </a:xfrm>
            <a:custGeom>
              <a:avLst/>
              <a:gdLst/>
              <a:ahLst/>
              <a:cxnLst/>
              <a:rect l="l" t="t" r="r" b="b"/>
              <a:pathLst>
                <a:path w="4746823" h="566340">
                  <a:moveTo>
                    <a:pt x="0" y="0"/>
                  </a:moveTo>
                  <a:lnTo>
                    <a:pt x="4746823" y="0"/>
                  </a:lnTo>
                  <a:lnTo>
                    <a:pt x="4746823" y="566340"/>
                  </a:lnTo>
                  <a:lnTo>
                    <a:pt x="0" y="566340"/>
                  </a:lnTo>
                  <a:close/>
                </a:path>
              </a:pathLst>
            </a:custGeom>
            <a:solidFill>
              <a:srgbClr val="000000">
                <a:alpha val="0"/>
              </a:srgbClr>
            </a:solidFill>
          </p:spPr>
        </p:sp>
        <p:sp>
          <p:nvSpPr>
            <p:cNvPr id="63" name="TextBox 63"/>
            <p:cNvSpPr txBox="1"/>
            <p:nvPr/>
          </p:nvSpPr>
          <p:spPr>
            <a:xfrm>
              <a:off x="0" y="-95250"/>
              <a:ext cx="4746823" cy="661590"/>
            </a:xfrm>
            <a:prstGeom prst="rect">
              <a:avLst/>
            </a:prstGeom>
          </p:spPr>
          <p:txBody>
            <a:bodyPr lIns="0" tIns="0" rIns="0" bIns="0" rtlCol="0" anchor="t"/>
            <a:lstStyle/>
            <a:p>
              <a:pPr algn="l">
                <a:lnSpc>
                  <a:spcPts val="3312"/>
                </a:lnSpc>
              </a:pPr>
              <a:r>
                <a:rPr lang="en-US" sz="2062" dirty="0" err="1">
                  <a:solidFill>
                    <a:srgbClr val="272525"/>
                  </a:solidFill>
                  <a:latin typeface="Inter"/>
                  <a:ea typeface="Inter"/>
                  <a:cs typeface="Inter"/>
                  <a:sym typeface="Inter"/>
                </a:rPr>
                <a:t>XGBRegressor</a:t>
              </a:r>
              <a:endParaRPr lang="en-US" sz="2062" dirty="0">
                <a:solidFill>
                  <a:srgbClr val="272525"/>
                </a:solidFill>
                <a:latin typeface="Inter"/>
                <a:ea typeface="Inter"/>
                <a:cs typeface="Inter"/>
                <a:sym typeface="Inter"/>
              </a:endParaRPr>
            </a:p>
          </p:txBody>
        </p:sp>
      </p:grpSp>
      <p:grpSp>
        <p:nvGrpSpPr>
          <p:cNvPr id="64" name="Group 64"/>
          <p:cNvGrpSpPr/>
          <p:nvPr/>
        </p:nvGrpSpPr>
        <p:grpSpPr>
          <a:xfrm>
            <a:off x="5258059" y="5862222"/>
            <a:ext cx="2537966" cy="424755"/>
            <a:chOff x="0" y="0"/>
            <a:chExt cx="3383955" cy="566340"/>
          </a:xfrm>
        </p:grpSpPr>
        <p:sp>
          <p:nvSpPr>
            <p:cNvPr id="65" name="Freeform 65"/>
            <p:cNvSpPr/>
            <p:nvPr/>
          </p:nvSpPr>
          <p:spPr>
            <a:xfrm>
              <a:off x="0" y="0"/>
              <a:ext cx="3383955" cy="566340"/>
            </a:xfrm>
            <a:custGeom>
              <a:avLst/>
              <a:gdLst/>
              <a:ahLst/>
              <a:cxnLst/>
              <a:rect l="l" t="t" r="r" b="b"/>
              <a:pathLst>
                <a:path w="3383955" h="566340">
                  <a:moveTo>
                    <a:pt x="0" y="0"/>
                  </a:moveTo>
                  <a:lnTo>
                    <a:pt x="3383955" y="0"/>
                  </a:lnTo>
                  <a:lnTo>
                    <a:pt x="3383955" y="566340"/>
                  </a:lnTo>
                  <a:lnTo>
                    <a:pt x="0" y="566340"/>
                  </a:lnTo>
                  <a:close/>
                </a:path>
              </a:pathLst>
            </a:custGeom>
            <a:solidFill>
              <a:srgbClr val="000000">
                <a:alpha val="0"/>
              </a:srgbClr>
            </a:solidFill>
          </p:spPr>
        </p:sp>
        <p:sp>
          <p:nvSpPr>
            <p:cNvPr id="66" name="TextBox 66"/>
            <p:cNvSpPr txBox="1"/>
            <p:nvPr/>
          </p:nvSpPr>
          <p:spPr>
            <a:xfrm>
              <a:off x="0" y="-95250"/>
              <a:ext cx="3383955" cy="661590"/>
            </a:xfrm>
            <a:prstGeom prst="rect">
              <a:avLst/>
            </a:prstGeom>
          </p:spPr>
          <p:txBody>
            <a:bodyPr lIns="0" tIns="0" rIns="0" bIns="0" rtlCol="0" anchor="t"/>
            <a:lstStyle/>
            <a:p>
              <a:pPr algn="ctr">
                <a:lnSpc>
                  <a:spcPts val="3312"/>
                </a:lnSpc>
              </a:pPr>
              <a:r>
                <a:rPr lang="en-US" sz="2062">
                  <a:solidFill>
                    <a:srgbClr val="272525"/>
                  </a:solidFill>
                  <a:latin typeface="Inter"/>
                  <a:ea typeface="Inter"/>
                  <a:cs typeface="Inter"/>
                  <a:sym typeface="Inter"/>
                </a:rPr>
                <a:t>0.90</a:t>
              </a:r>
            </a:p>
          </p:txBody>
        </p:sp>
      </p:grpSp>
      <p:grpSp>
        <p:nvGrpSpPr>
          <p:cNvPr id="67" name="Group 67"/>
          <p:cNvGrpSpPr/>
          <p:nvPr/>
        </p:nvGrpSpPr>
        <p:grpSpPr>
          <a:xfrm>
            <a:off x="8336569" y="5862222"/>
            <a:ext cx="2537966" cy="424755"/>
            <a:chOff x="0" y="0"/>
            <a:chExt cx="3383955" cy="566340"/>
          </a:xfrm>
        </p:grpSpPr>
        <p:sp>
          <p:nvSpPr>
            <p:cNvPr id="68" name="Freeform 68"/>
            <p:cNvSpPr/>
            <p:nvPr/>
          </p:nvSpPr>
          <p:spPr>
            <a:xfrm>
              <a:off x="0" y="0"/>
              <a:ext cx="3383955" cy="566340"/>
            </a:xfrm>
            <a:custGeom>
              <a:avLst/>
              <a:gdLst/>
              <a:ahLst/>
              <a:cxnLst/>
              <a:rect l="l" t="t" r="r" b="b"/>
              <a:pathLst>
                <a:path w="3383955" h="566340">
                  <a:moveTo>
                    <a:pt x="0" y="0"/>
                  </a:moveTo>
                  <a:lnTo>
                    <a:pt x="3383955" y="0"/>
                  </a:lnTo>
                  <a:lnTo>
                    <a:pt x="3383955" y="566340"/>
                  </a:lnTo>
                  <a:lnTo>
                    <a:pt x="0" y="566340"/>
                  </a:lnTo>
                  <a:close/>
                </a:path>
              </a:pathLst>
            </a:custGeom>
            <a:solidFill>
              <a:srgbClr val="000000">
                <a:alpha val="0"/>
              </a:srgbClr>
            </a:solidFill>
          </p:spPr>
        </p:sp>
        <p:sp>
          <p:nvSpPr>
            <p:cNvPr id="69" name="TextBox 69"/>
            <p:cNvSpPr txBox="1"/>
            <p:nvPr/>
          </p:nvSpPr>
          <p:spPr>
            <a:xfrm>
              <a:off x="0" y="-95250"/>
              <a:ext cx="3383955" cy="661590"/>
            </a:xfrm>
            <a:prstGeom prst="rect">
              <a:avLst/>
            </a:prstGeom>
          </p:spPr>
          <p:txBody>
            <a:bodyPr lIns="0" tIns="0" rIns="0" bIns="0" rtlCol="0" anchor="t"/>
            <a:lstStyle/>
            <a:p>
              <a:pPr algn="ctr">
                <a:lnSpc>
                  <a:spcPts val="3312"/>
                </a:lnSpc>
              </a:pPr>
              <a:r>
                <a:rPr lang="en-US" sz="2062">
                  <a:solidFill>
                    <a:srgbClr val="272525"/>
                  </a:solidFill>
                  <a:latin typeface="Inter"/>
                  <a:ea typeface="Inter"/>
                  <a:cs typeface="Inter"/>
                  <a:sym typeface="Inter"/>
                </a:rPr>
                <a:t>1.71</a:t>
              </a:r>
            </a:p>
          </p:txBody>
        </p:sp>
      </p:grpSp>
      <p:grpSp>
        <p:nvGrpSpPr>
          <p:cNvPr id="70" name="Group 70"/>
          <p:cNvGrpSpPr/>
          <p:nvPr/>
        </p:nvGrpSpPr>
        <p:grpSpPr>
          <a:xfrm>
            <a:off x="11415079" y="5862222"/>
            <a:ext cx="2537966" cy="424755"/>
            <a:chOff x="0" y="0"/>
            <a:chExt cx="3383955" cy="566340"/>
          </a:xfrm>
        </p:grpSpPr>
        <p:sp>
          <p:nvSpPr>
            <p:cNvPr id="71" name="Freeform 71"/>
            <p:cNvSpPr/>
            <p:nvPr/>
          </p:nvSpPr>
          <p:spPr>
            <a:xfrm>
              <a:off x="0" y="0"/>
              <a:ext cx="3383955" cy="566340"/>
            </a:xfrm>
            <a:custGeom>
              <a:avLst/>
              <a:gdLst/>
              <a:ahLst/>
              <a:cxnLst/>
              <a:rect l="l" t="t" r="r" b="b"/>
              <a:pathLst>
                <a:path w="3383955" h="566340">
                  <a:moveTo>
                    <a:pt x="0" y="0"/>
                  </a:moveTo>
                  <a:lnTo>
                    <a:pt x="3383955" y="0"/>
                  </a:lnTo>
                  <a:lnTo>
                    <a:pt x="3383955" y="566340"/>
                  </a:lnTo>
                  <a:lnTo>
                    <a:pt x="0" y="566340"/>
                  </a:lnTo>
                  <a:close/>
                </a:path>
              </a:pathLst>
            </a:custGeom>
            <a:solidFill>
              <a:srgbClr val="000000">
                <a:alpha val="0"/>
              </a:srgbClr>
            </a:solidFill>
          </p:spPr>
        </p:sp>
        <p:sp>
          <p:nvSpPr>
            <p:cNvPr id="72" name="TextBox 72"/>
            <p:cNvSpPr txBox="1"/>
            <p:nvPr/>
          </p:nvSpPr>
          <p:spPr>
            <a:xfrm>
              <a:off x="0" y="-95250"/>
              <a:ext cx="3383955" cy="661590"/>
            </a:xfrm>
            <a:prstGeom prst="rect">
              <a:avLst/>
            </a:prstGeom>
          </p:spPr>
          <p:txBody>
            <a:bodyPr lIns="0" tIns="0" rIns="0" bIns="0" rtlCol="0" anchor="t"/>
            <a:lstStyle/>
            <a:p>
              <a:pPr algn="ctr">
                <a:lnSpc>
                  <a:spcPts val="3312"/>
                </a:lnSpc>
              </a:pPr>
              <a:r>
                <a:rPr lang="en-US" sz="2062">
                  <a:solidFill>
                    <a:srgbClr val="272525"/>
                  </a:solidFill>
                  <a:latin typeface="Inter"/>
                  <a:ea typeface="Inter"/>
                  <a:cs typeface="Inter"/>
                  <a:sym typeface="Inter"/>
                </a:rPr>
                <a:t>4.66</a:t>
              </a:r>
            </a:p>
          </p:txBody>
        </p:sp>
      </p:grpSp>
      <p:grpSp>
        <p:nvGrpSpPr>
          <p:cNvPr id="73" name="Group 73"/>
          <p:cNvGrpSpPr/>
          <p:nvPr/>
        </p:nvGrpSpPr>
        <p:grpSpPr>
          <a:xfrm>
            <a:off x="14493588" y="5862222"/>
            <a:ext cx="2542729" cy="424755"/>
            <a:chOff x="0" y="0"/>
            <a:chExt cx="3390305" cy="566340"/>
          </a:xfrm>
        </p:grpSpPr>
        <p:sp>
          <p:nvSpPr>
            <p:cNvPr id="74" name="Freeform 74"/>
            <p:cNvSpPr/>
            <p:nvPr/>
          </p:nvSpPr>
          <p:spPr>
            <a:xfrm>
              <a:off x="0" y="0"/>
              <a:ext cx="3390305" cy="566340"/>
            </a:xfrm>
            <a:custGeom>
              <a:avLst/>
              <a:gdLst/>
              <a:ahLst/>
              <a:cxnLst/>
              <a:rect l="l" t="t" r="r" b="b"/>
              <a:pathLst>
                <a:path w="3390305" h="566340">
                  <a:moveTo>
                    <a:pt x="0" y="0"/>
                  </a:moveTo>
                  <a:lnTo>
                    <a:pt x="3390305" y="0"/>
                  </a:lnTo>
                  <a:lnTo>
                    <a:pt x="3390305" y="566340"/>
                  </a:lnTo>
                  <a:lnTo>
                    <a:pt x="0" y="566340"/>
                  </a:lnTo>
                  <a:close/>
                </a:path>
              </a:pathLst>
            </a:custGeom>
            <a:solidFill>
              <a:srgbClr val="000000">
                <a:alpha val="0"/>
              </a:srgbClr>
            </a:solidFill>
          </p:spPr>
        </p:sp>
        <p:sp>
          <p:nvSpPr>
            <p:cNvPr id="75" name="TextBox 75"/>
            <p:cNvSpPr txBox="1"/>
            <p:nvPr/>
          </p:nvSpPr>
          <p:spPr>
            <a:xfrm>
              <a:off x="0" y="-95250"/>
              <a:ext cx="3390305" cy="661590"/>
            </a:xfrm>
            <a:prstGeom prst="rect">
              <a:avLst/>
            </a:prstGeom>
          </p:spPr>
          <p:txBody>
            <a:bodyPr lIns="0" tIns="0" rIns="0" bIns="0" rtlCol="0" anchor="t"/>
            <a:lstStyle/>
            <a:p>
              <a:pPr algn="ctr">
                <a:lnSpc>
                  <a:spcPts val="3312"/>
                </a:lnSpc>
              </a:pPr>
              <a:r>
                <a:rPr lang="en-US" sz="2062">
                  <a:solidFill>
                    <a:srgbClr val="272525"/>
                  </a:solidFill>
                  <a:latin typeface="Inter"/>
                  <a:ea typeface="Inter"/>
                  <a:cs typeface="Inter"/>
                  <a:sym typeface="Inter"/>
                </a:rPr>
                <a:t>8.68%</a:t>
              </a:r>
            </a:p>
          </p:txBody>
        </p:sp>
      </p:grpSp>
      <p:grpSp>
        <p:nvGrpSpPr>
          <p:cNvPr id="76" name="Group 76"/>
          <p:cNvGrpSpPr/>
          <p:nvPr/>
        </p:nvGrpSpPr>
        <p:grpSpPr>
          <a:xfrm>
            <a:off x="938956" y="7262961"/>
            <a:ext cx="16410086" cy="762297"/>
            <a:chOff x="0" y="0"/>
            <a:chExt cx="21880115" cy="1016397"/>
          </a:xfrm>
        </p:grpSpPr>
        <p:sp>
          <p:nvSpPr>
            <p:cNvPr id="77" name="Freeform 77"/>
            <p:cNvSpPr/>
            <p:nvPr/>
          </p:nvSpPr>
          <p:spPr>
            <a:xfrm>
              <a:off x="0" y="0"/>
              <a:ext cx="21880068" cy="1016381"/>
            </a:xfrm>
            <a:custGeom>
              <a:avLst/>
              <a:gdLst/>
              <a:ahLst/>
              <a:cxnLst/>
              <a:rect l="l" t="t" r="r" b="b"/>
              <a:pathLst>
                <a:path w="21880068" h="1016381">
                  <a:moveTo>
                    <a:pt x="0" y="0"/>
                  </a:moveTo>
                  <a:lnTo>
                    <a:pt x="21880068" y="0"/>
                  </a:lnTo>
                  <a:lnTo>
                    <a:pt x="21880068" y="1016381"/>
                  </a:lnTo>
                  <a:lnTo>
                    <a:pt x="0" y="1016381"/>
                  </a:lnTo>
                  <a:close/>
                </a:path>
              </a:pathLst>
            </a:custGeom>
            <a:solidFill>
              <a:srgbClr val="000000">
                <a:alpha val="0"/>
              </a:srgbClr>
            </a:solidFill>
          </p:spPr>
        </p:sp>
      </p:grpSp>
      <p:grpSp>
        <p:nvGrpSpPr>
          <p:cNvPr id="78" name="Group 78"/>
          <p:cNvGrpSpPr/>
          <p:nvPr/>
        </p:nvGrpSpPr>
        <p:grpSpPr>
          <a:xfrm>
            <a:off x="1157398" y="6624519"/>
            <a:ext cx="3560117" cy="424755"/>
            <a:chOff x="0" y="0"/>
            <a:chExt cx="4746823" cy="566340"/>
          </a:xfrm>
        </p:grpSpPr>
        <p:sp>
          <p:nvSpPr>
            <p:cNvPr id="79" name="Freeform 79"/>
            <p:cNvSpPr/>
            <p:nvPr/>
          </p:nvSpPr>
          <p:spPr>
            <a:xfrm>
              <a:off x="0" y="0"/>
              <a:ext cx="4746823" cy="566340"/>
            </a:xfrm>
            <a:custGeom>
              <a:avLst/>
              <a:gdLst/>
              <a:ahLst/>
              <a:cxnLst/>
              <a:rect l="l" t="t" r="r" b="b"/>
              <a:pathLst>
                <a:path w="4746823" h="566340">
                  <a:moveTo>
                    <a:pt x="0" y="0"/>
                  </a:moveTo>
                  <a:lnTo>
                    <a:pt x="4746823" y="0"/>
                  </a:lnTo>
                  <a:lnTo>
                    <a:pt x="4746823" y="566340"/>
                  </a:lnTo>
                  <a:lnTo>
                    <a:pt x="0" y="566340"/>
                  </a:lnTo>
                  <a:close/>
                </a:path>
              </a:pathLst>
            </a:custGeom>
            <a:solidFill>
              <a:srgbClr val="000000">
                <a:alpha val="0"/>
              </a:srgbClr>
            </a:solidFill>
          </p:spPr>
        </p:sp>
        <p:sp>
          <p:nvSpPr>
            <p:cNvPr id="80" name="TextBox 80"/>
            <p:cNvSpPr txBox="1"/>
            <p:nvPr/>
          </p:nvSpPr>
          <p:spPr>
            <a:xfrm>
              <a:off x="0" y="-95250"/>
              <a:ext cx="4746823" cy="661590"/>
            </a:xfrm>
            <a:prstGeom prst="rect">
              <a:avLst/>
            </a:prstGeom>
          </p:spPr>
          <p:txBody>
            <a:bodyPr lIns="0" tIns="0" rIns="0" bIns="0" rtlCol="0" anchor="t"/>
            <a:lstStyle/>
            <a:p>
              <a:pPr algn="l">
                <a:lnSpc>
                  <a:spcPts val="3312"/>
                </a:lnSpc>
              </a:pPr>
              <a:r>
                <a:rPr lang="en-US" sz="2062">
                  <a:solidFill>
                    <a:srgbClr val="272525"/>
                  </a:solidFill>
                  <a:latin typeface="Inter"/>
                  <a:ea typeface="Inter"/>
                  <a:cs typeface="Inter"/>
                  <a:sym typeface="Inter"/>
                </a:rPr>
                <a:t>LGBMRegressor</a:t>
              </a:r>
            </a:p>
          </p:txBody>
        </p:sp>
      </p:grpSp>
      <p:grpSp>
        <p:nvGrpSpPr>
          <p:cNvPr id="81" name="Group 81"/>
          <p:cNvGrpSpPr/>
          <p:nvPr/>
        </p:nvGrpSpPr>
        <p:grpSpPr>
          <a:xfrm>
            <a:off x="5258059" y="6624519"/>
            <a:ext cx="2537966" cy="424755"/>
            <a:chOff x="0" y="0"/>
            <a:chExt cx="3383955" cy="566340"/>
          </a:xfrm>
        </p:grpSpPr>
        <p:sp>
          <p:nvSpPr>
            <p:cNvPr id="82" name="Freeform 82"/>
            <p:cNvSpPr/>
            <p:nvPr/>
          </p:nvSpPr>
          <p:spPr>
            <a:xfrm>
              <a:off x="0" y="0"/>
              <a:ext cx="3383955" cy="566340"/>
            </a:xfrm>
            <a:custGeom>
              <a:avLst/>
              <a:gdLst/>
              <a:ahLst/>
              <a:cxnLst/>
              <a:rect l="l" t="t" r="r" b="b"/>
              <a:pathLst>
                <a:path w="3383955" h="566340">
                  <a:moveTo>
                    <a:pt x="0" y="0"/>
                  </a:moveTo>
                  <a:lnTo>
                    <a:pt x="3383955" y="0"/>
                  </a:lnTo>
                  <a:lnTo>
                    <a:pt x="3383955" y="566340"/>
                  </a:lnTo>
                  <a:lnTo>
                    <a:pt x="0" y="566340"/>
                  </a:lnTo>
                  <a:close/>
                </a:path>
              </a:pathLst>
            </a:custGeom>
            <a:solidFill>
              <a:srgbClr val="000000">
                <a:alpha val="0"/>
              </a:srgbClr>
            </a:solidFill>
          </p:spPr>
        </p:sp>
        <p:sp>
          <p:nvSpPr>
            <p:cNvPr id="83" name="TextBox 83"/>
            <p:cNvSpPr txBox="1"/>
            <p:nvPr/>
          </p:nvSpPr>
          <p:spPr>
            <a:xfrm>
              <a:off x="0" y="-95250"/>
              <a:ext cx="3383955" cy="661590"/>
            </a:xfrm>
            <a:prstGeom prst="rect">
              <a:avLst/>
            </a:prstGeom>
          </p:spPr>
          <p:txBody>
            <a:bodyPr lIns="0" tIns="0" rIns="0" bIns="0" rtlCol="0" anchor="t"/>
            <a:lstStyle/>
            <a:p>
              <a:pPr algn="ctr">
                <a:lnSpc>
                  <a:spcPts val="3312"/>
                </a:lnSpc>
              </a:pPr>
              <a:r>
                <a:rPr lang="en-US" sz="2062">
                  <a:solidFill>
                    <a:srgbClr val="272525"/>
                  </a:solidFill>
                  <a:latin typeface="Inter"/>
                  <a:ea typeface="Inter"/>
                  <a:cs typeface="Inter"/>
                  <a:sym typeface="Inter"/>
                </a:rPr>
                <a:t>0.89</a:t>
              </a:r>
            </a:p>
          </p:txBody>
        </p:sp>
      </p:grpSp>
      <p:grpSp>
        <p:nvGrpSpPr>
          <p:cNvPr id="84" name="Group 84"/>
          <p:cNvGrpSpPr/>
          <p:nvPr/>
        </p:nvGrpSpPr>
        <p:grpSpPr>
          <a:xfrm>
            <a:off x="8336569" y="6624519"/>
            <a:ext cx="2537966" cy="424755"/>
            <a:chOff x="0" y="0"/>
            <a:chExt cx="3383955" cy="566340"/>
          </a:xfrm>
        </p:grpSpPr>
        <p:sp>
          <p:nvSpPr>
            <p:cNvPr id="85" name="Freeform 85"/>
            <p:cNvSpPr/>
            <p:nvPr/>
          </p:nvSpPr>
          <p:spPr>
            <a:xfrm>
              <a:off x="0" y="0"/>
              <a:ext cx="3383955" cy="566340"/>
            </a:xfrm>
            <a:custGeom>
              <a:avLst/>
              <a:gdLst/>
              <a:ahLst/>
              <a:cxnLst/>
              <a:rect l="l" t="t" r="r" b="b"/>
              <a:pathLst>
                <a:path w="3383955" h="566340">
                  <a:moveTo>
                    <a:pt x="0" y="0"/>
                  </a:moveTo>
                  <a:lnTo>
                    <a:pt x="3383955" y="0"/>
                  </a:lnTo>
                  <a:lnTo>
                    <a:pt x="3383955" y="566340"/>
                  </a:lnTo>
                  <a:lnTo>
                    <a:pt x="0" y="566340"/>
                  </a:lnTo>
                  <a:close/>
                </a:path>
              </a:pathLst>
            </a:custGeom>
            <a:solidFill>
              <a:srgbClr val="000000">
                <a:alpha val="0"/>
              </a:srgbClr>
            </a:solidFill>
          </p:spPr>
        </p:sp>
        <p:sp>
          <p:nvSpPr>
            <p:cNvPr id="86" name="TextBox 86"/>
            <p:cNvSpPr txBox="1"/>
            <p:nvPr/>
          </p:nvSpPr>
          <p:spPr>
            <a:xfrm>
              <a:off x="0" y="-95250"/>
              <a:ext cx="3383955" cy="661590"/>
            </a:xfrm>
            <a:prstGeom prst="rect">
              <a:avLst/>
            </a:prstGeom>
          </p:spPr>
          <p:txBody>
            <a:bodyPr lIns="0" tIns="0" rIns="0" bIns="0" rtlCol="0" anchor="t"/>
            <a:lstStyle/>
            <a:p>
              <a:pPr algn="ctr">
                <a:lnSpc>
                  <a:spcPts val="3312"/>
                </a:lnSpc>
              </a:pPr>
              <a:r>
                <a:rPr lang="en-US" sz="2062">
                  <a:solidFill>
                    <a:srgbClr val="272525"/>
                  </a:solidFill>
                  <a:latin typeface="Inter"/>
                  <a:ea typeface="Inter"/>
                  <a:cs typeface="Inter"/>
                  <a:sym typeface="Inter"/>
                </a:rPr>
                <a:t>1.81</a:t>
              </a:r>
            </a:p>
          </p:txBody>
        </p:sp>
      </p:grpSp>
      <p:grpSp>
        <p:nvGrpSpPr>
          <p:cNvPr id="87" name="Group 87"/>
          <p:cNvGrpSpPr/>
          <p:nvPr/>
        </p:nvGrpSpPr>
        <p:grpSpPr>
          <a:xfrm>
            <a:off x="11415079" y="6624519"/>
            <a:ext cx="2537966" cy="424755"/>
            <a:chOff x="0" y="0"/>
            <a:chExt cx="3383955" cy="566340"/>
          </a:xfrm>
        </p:grpSpPr>
        <p:sp>
          <p:nvSpPr>
            <p:cNvPr id="88" name="Freeform 88"/>
            <p:cNvSpPr/>
            <p:nvPr/>
          </p:nvSpPr>
          <p:spPr>
            <a:xfrm>
              <a:off x="0" y="0"/>
              <a:ext cx="3383955" cy="566340"/>
            </a:xfrm>
            <a:custGeom>
              <a:avLst/>
              <a:gdLst/>
              <a:ahLst/>
              <a:cxnLst/>
              <a:rect l="l" t="t" r="r" b="b"/>
              <a:pathLst>
                <a:path w="3383955" h="566340">
                  <a:moveTo>
                    <a:pt x="0" y="0"/>
                  </a:moveTo>
                  <a:lnTo>
                    <a:pt x="3383955" y="0"/>
                  </a:lnTo>
                  <a:lnTo>
                    <a:pt x="3383955" y="566340"/>
                  </a:lnTo>
                  <a:lnTo>
                    <a:pt x="0" y="566340"/>
                  </a:lnTo>
                  <a:close/>
                </a:path>
              </a:pathLst>
            </a:custGeom>
            <a:solidFill>
              <a:srgbClr val="000000">
                <a:alpha val="0"/>
              </a:srgbClr>
            </a:solidFill>
          </p:spPr>
        </p:sp>
        <p:sp>
          <p:nvSpPr>
            <p:cNvPr id="89" name="TextBox 89"/>
            <p:cNvSpPr txBox="1"/>
            <p:nvPr/>
          </p:nvSpPr>
          <p:spPr>
            <a:xfrm>
              <a:off x="0" y="-95250"/>
              <a:ext cx="3383955" cy="661590"/>
            </a:xfrm>
            <a:prstGeom prst="rect">
              <a:avLst/>
            </a:prstGeom>
          </p:spPr>
          <p:txBody>
            <a:bodyPr lIns="0" tIns="0" rIns="0" bIns="0" rtlCol="0" anchor="t"/>
            <a:lstStyle/>
            <a:p>
              <a:pPr algn="ctr">
                <a:lnSpc>
                  <a:spcPts val="3312"/>
                </a:lnSpc>
              </a:pPr>
              <a:r>
                <a:rPr lang="en-US" sz="2062">
                  <a:solidFill>
                    <a:srgbClr val="272525"/>
                  </a:solidFill>
                  <a:latin typeface="Inter"/>
                  <a:ea typeface="Inter"/>
                  <a:cs typeface="Inter"/>
                  <a:sym typeface="Inter"/>
                </a:rPr>
                <a:t>5.04</a:t>
              </a:r>
            </a:p>
          </p:txBody>
        </p:sp>
      </p:grpSp>
      <p:grpSp>
        <p:nvGrpSpPr>
          <p:cNvPr id="90" name="Group 90"/>
          <p:cNvGrpSpPr/>
          <p:nvPr/>
        </p:nvGrpSpPr>
        <p:grpSpPr>
          <a:xfrm>
            <a:off x="14493588" y="6624519"/>
            <a:ext cx="2542729" cy="424755"/>
            <a:chOff x="0" y="0"/>
            <a:chExt cx="3390305" cy="566340"/>
          </a:xfrm>
        </p:grpSpPr>
        <p:sp>
          <p:nvSpPr>
            <p:cNvPr id="91" name="Freeform 91"/>
            <p:cNvSpPr/>
            <p:nvPr/>
          </p:nvSpPr>
          <p:spPr>
            <a:xfrm>
              <a:off x="0" y="0"/>
              <a:ext cx="3390305" cy="566340"/>
            </a:xfrm>
            <a:custGeom>
              <a:avLst/>
              <a:gdLst/>
              <a:ahLst/>
              <a:cxnLst/>
              <a:rect l="l" t="t" r="r" b="b"/>
              <a:pathLst>
                <a:path w="3390305" h="566340">
                  <a:moveTo>
                    <a:pt x="0" y="0"/>
                  </a:moveTo>
                  <a:lnTo>
                    <a:pt x="3390305" y="0"/>
                  </a:lnTo>
                  <a:lnTo>
                    <a:pt x="3390305" y="566340"/>
                  </a:lnTo>
                  <a:lnTo>
                    <a:pt x="0" y="566340"/>
                  </a:lnTo>
                  <a:close/>
                </a:path>
              </a:pathLst>
            </a:custGeom>
            <a:solidFill>
              <a:srgbClr val="000000">
                <a:alpha val="0"/>
              </a:srgbClr>
            </a:solidFill>
          </p:spPr>
        </p:sp>
        <p:sp>
          <p:nvSpPr>
            <p:cNvPr id="92" name="TextBox 92"/>
            <p:cNvSpPr txBox="1"/>
            <p:nvPr/>
          </p:nvSpPr>
          <p:spPr>
            <a:xfrm>
              <a:off x="0" y="-95250"/>
              <a:ext cx="3390305" cy="661590"/>
            </a:xfrm>
            <a:prstGeom prst="rect">
              <a:avLst/>
            </a:prstGeom>
          </p:spPr>
          <p:txBody>
            <a:bodyPr lIns="0" tIns="0" rIns="0" bIns="0" rtlCol="0" anchor="t"/>
            <a:lstStyle/>
            <a:p>
              <a:pPr algn="ctr">
                <a:lnSpc>
                  <a:spcPts val="3312"/>
                </a:lnSpc>
              </a:pPr>
              <a:r>
                <a:rPr lang="en-US" sz="2062">
                  <a:solidFill>
                    <a:srgbClr val="272525"/>
                  </a:solidFill>
                  <a:latin typeface="Inter"/>
                  <a:ea typeface="Inter"/>
                  <a:cs typeface="Inter"/>
                  <a:sym typeface="Inter"/>
                </a:rPr>
                <a:t>9.00%</a:t>
              </a:r>
            </a:p>
          </p:txBody>
        </p:sp>
      </p:grpSp>
      <p:grpSp>
        <p:nvGrpSpPr>
          <p:cNvPr id="93" name="Group 93"/>
          <p:cNvGrpSpPr/>
          <p:nvPr/>
        </p:nvGrpSpPr>
        <p:grpSpPr>
          <a:xfrm>
            <a:off x="938956" y="8025259"/>
            <a:ext cx="16410086" cy="762297"/>
            <a:chOff x="0" y="0"/>
            <a:chExt cx="21880115" cy="1016397"/>
          </a:xfrm>
        </p:grpSpPr>
        <p:sp>
          <p:nvSpPr>
            <p:cNvPr id="94" name="Freeform 94"/>
            <p:cNvSpPr/>
            <p:nvPr/>
          </p:nvSpPr>
          <p:spPr>
            <a:xfrm>
              <a:off x="0" y="0"/>
              <a:ext cx="21880068" cy="1016381"/>
            </a:xfrm>
            <a:custGeom>
              <a:avLst/>
              <a:gdLst/>
              <a:ahLst/>
              <a:cxnLst/>
              <a:rect l="l" t="t" r="r" b="b"/>
              <a:pathLst>
                <a:path w="21880068" h="1016381">
                  <a:moveTo>
                    <a:pt x="0" y="0"/>
                  </a:moveTo>
                  <a:lnTo>
                    <a:pt x="21880068" y="0"/>
                  </a:lnTo>
                  <a:lnTo>
                    <a:pt x="21880068" y="1016381"/>
                  </a:lnTo>
                  <a:lnTo>
                    <a:pt x="0" y="1016381"/>
                  </a:lnTo>
                  <a:close/>
                </a:path>
              </a:pathLst>
            </a:custGeom>
            <a:solidFill>
              <a:srgbClr val="FFFFFF">
                <a:alpha val="0"/>
              </a:srgbClr>
            </a:solidFill>
          </p:spPr>
        </p:sp>
      </p:grpSp>
      <p:grpSp>
        <p:nvGrpSpPr>
          <p:cNvPr id="95" name="Group 95"/>
          <p:cNvGrpSpPr/>
          <p:nvPr/>
        </p:nvGrpSpPr>
        <p:grpSpPr>
          <a:xfrm>
            <a:off x="1157398" y="7386817"/>
            <a:ext cx="3560117" cy="424755"/>
            <a:chOff x="0" y="0"/>
            <a:chExt cx="4746823" cy="566340"/>
          </a:xfrm>
        </p:grpSpPr>
        <p:sp>
          <p:nvSpPr>
            <p:cNvPr id="96" name="Freeform 96"/>
            <p:cNvSpPr/>
            <p:nvPr/>
          </p:nvSpPr>
          <p:spPr>
            <a:xfrm>
              <a:off x="0" y="0"/>
              <a:ext cx="4746823" cy="566340"/>
            </a:xfrm>
            <a:custGeom>
              <a:avLst/>
              <a:gdLst/>
              <a:ahLst/>
              <a:cxnLst/>
              <a:rect l="l" t="t" r="r" b="b"/>
              <a:pathLst>
                <a:path w="4746823" h="566340">
                  <a:moveTo>
                    <a:pt x="0" y="0"/>
                  </a:moveTo>
                  <a:lnTo>
                    <a:pt x="4746823" y="0"/>
                  </a:lnTo>
                  <a:lnTo>
                    <a:pt x="4746823" y="566340"/>
                  </a:lnTo>
                  <a:lnTo>
                    <a:pt x="0" y="566340"/>
                  </a:lnTo>
                  <a:close/>
                </a:path>
              </a:pathLst>
            </a:custGeom>
            <a:solidFill>
              <a:srgbClr val="000000">
                <a:alpha val="0"/>
              </a:srgbClr>
            </a:solidFill>
          </p:spPr>
        </p:sp>
        <p:sp>
          <p:nvSpPr>
            <p:cNvPr id="97" name="TextBox 97"/>
            <p:cNvSpPr txBox="1"/>
            <p:nvPr/>
          </p:nvSpPr>
          <p:spPr>
            <a:xfrm>
              <a:off x="0" y="-95250"/>
              <a:ext cx="4746823" cy="661590"/>
            </a:xfrm>
            <a:prstGeom prst="rect">
              <a:avLst/>
            </a:prstGeom>
          </p:spPr>
          <p:txBody>
            <a:bodyPr lIns="0" tIns="0" rIns="0" bIns="0" rtlCol="0" anchor="t"/>
            <a:lstStyle/>
            <a:p>
              <a:pPr algn="l">
                <a:lnSpc>
                  <a:spcPts val="3312"/>
                </a:lnSpc>
              </a:pPr>
              <a:r>
                <a:rPr lang="en-US" sz="2062">
                  <a:solidFill>
                    <a:srgbClr val="272525"/>
                  </a:solidFill>
                  <a:latin typeface="Inter"/>
                  <a:ea typeface="Inter"/>
                  <a:cs typeface="Inter"/>
                  <a:sym typeface="Inter"/>
                </a:rPr>
                <a:t>RandomForestRegressor</a:t>
              </a:r>
            </a:p>
          </p:txBody>
        </p:sp>
      </p:grpSp>
      <p:grpSp>
        <p:nvGrpSpPr>
          <p:cNvPr id="98" name="Group 98"/>
          <p:cNvGrpSpPr/>
          <p:nvPr/>
        </p:nvGrpSpPr>
        <p:grpSpPr>
          <a:xfrm>
            <a:off x="5258059" y="7386817"/>
            <a:ext cx="2537966" cy="424755"/>
            <a:chOff x="0" y="0"/>
            <a:chExt cx="3383955" cy="566340"/>
          </a:xfrm>
        </p:grpSpPr>
        <p:sp>
          <p:nvSpPr>
            <p:cNvPr id="99" name="Freeform 99"/>
            <p:cNvSpPr/>
            <p:nvPr/>
          </p:nvSpPr>
          <p:spPr>
            <a:xfrm>
              <a:off x="0" y="0"/>
              <a:ext cx="3383955" cy="566340"/>
            </a:xfrm>
            <a:custGeom>
              <a:avLst/>
              <a:gdLst/>
              <a:ahLst/>
              <a:cxnLst/>
              <a:rect l="l" t="t" r="r" b="b"/>
              <a:pathLst>
                <a:path w="3383955" h="566340">
                  <a:moveTo>
                    <a:pt x="0" y="0"/>
                  </a:moveTo>
                  <a:lnTo>
                    <a:pt x="3383955" y="0"/>
                  </a:lnTo>
                  <a:lnTo>
                    <a:pt x="3383955" y="566340"/>
                  </a:lnTo>
                  <a:lnTo>
                    <a:pt x="0" y="566340"/>
                  </a:lnTo>
                  <a:close/>
                </a:path>
              </a:pathLst>
            </a:custGeom>
            <a:solidFill>
              <a:srgbClr val="000000">
                <a:alpha val="0"/>
              </a:srgbClr>
            </a:solidFill>
          </p:spPr>
        </p:sp>
        <p:sp>
          <p:nvSpPr>
            <p:cNvPr id="100" name="TextBox 100"/>
            <p:cNvSpPr txBox="1"/>
            <p:nvPr/>
          </p:nvSpPr>
          <p:spPr>
            <a:xfrm>
              <a:off x="0" y="-95250"/>
              <a:ext cx="3383955" cy="661590"/>
            </a:xfrm>
            <a:prstGeom prst="rect">
              <a:avLst/>
            </a:prstGeom>
          </p:spPr>
          <p:txBody>
            <a:bodyPr lIns="0" tIns="0" rIns="0" bIns="0" rtlCol="0" anchor="t"/>
            <a:lstStyle/>
            <a:p>
              <a:pPr algn="ctr">
                <a:lnSpc>
                  <a:spcPts val="3312"/>
                </a:lnSpc>
              </a:pPr>
              <a:r>
                <a:rPr lang="en-US" sz="2062">
                  <a:solidFill>
                    <a:srgbClr val="272525"/>
                  </a:solidFill>
                  <a:latin typeface="Inter"/>
                  <a:ea typeface="Inter"/>
                  <a:cs typeface="Inter"/>
                  <a:sym typeface="Inter"/>
                </a:rPr>
                <a:t>0.88</a:t>
              </a:r>
            </a:p>
          </p:txBody>
        </p:sp>
      </p:grpSp>
      <p:grpSp>
        <p:nvGrpSpPr>
          <p:cNvPr id="101" name="Group 101"/>
          <p:cNvGrpSpPr/>
          <p:nvPr/>
        </p:nvGrpSpPr>
        <p:grpSpPr>
          <a:xfrm>
            <a:off x="8336569" y="7386817"/>
            <a:ext cx="2537966" cy="424755"/>
            <a:chOff x="0" y="0"/>
            <a:chExt cx="3383955" cy="566340"/>
          </a:xfrm>
        </p:grpSpPr>
        <p:sp>
          <p:nvSpPr>
            <p:cNvPr id="102" name="Freeform 102"/>
            <p:cNvSpPr/>
            <p:nvPr/>
          </p:nvSpPr>
          <p:spPr>
            <a:xfrm>
              <a:off x="0" y="0"/>
              <a:ext cx="3383955" cy="566340"/>
            </a:xfrm>
            <a:custGeom>
              <a:avLst/>
              <a:gdLst/>
              <a:ahLst/>
              <a:cxnLst/>
              <a:rect l="l" t="t" r="r" b="b"/>
              <a:pathLst>
                <a:path w="3383955" h="566340">
                  <a:moveTo>
                    <a:pt x="0" y="0"/>
                  </a:moveTo>
                  <a:lnTo>
                    <a:pt x="3383955" y="0"/>
                  </a:lnTo>
                  <a:lnTo>
                    <a:pt x="3383955" y="566340"/>
                  </a:lnTo>
                  <a:lnTo>
                    <a:pt x="0" y="566340"/>
                  </a:lnTo>
                  <a:close/>
                </a:path>
              </a:pathLst>
            </a:custGeom>
            <a:solidFill>
              <a:srgbClr val="000000">
                <a:alpha val="0"/>
              </a:srgbClr>
            </a:solidFill>
          </p:spPr>
        </p:sp>
        <p:sp>
          <p:nvSpPr>
            <p:cNvPr id="103" name="TextBox 103"/>
            <p:cNvSpPr txBox="1"/>
            <p:nvPr/>
          </p:nvSpPr>
          <p:spPr>
            <a:xfrm>
              <a:off x="0" y="-95250"/>
              <a:ext cx="3383955" cy="661590"/>
            </a:xfrm>
            <a:prstGeom prst="rect">
              <a:avLst/>
            </a:prstGeom>
          </p:spPr>
          <p:txBody>
            <a:bodyPr lIns="0" tIns="0" rIns="0" bIns="0" rtlCol="0" anchor="t"/>
            <a:lstStyle/>
            <a:p>
              <a:pPr algn="ctr">
                <a:lnSpc>
                  <a:spcPts val="3312"/>
                </a:lnSpc>
              </a:pPr>
              <a:r>
                <a:rPr lang="en-US" sz="2062">
                  <a:solidFill>
                    <a:srgbClr val="272525"/>
                  </a:solidFill>
                  <a:latin typeface="Inter"/>
                  <a:ea typeface="Inter"/>
                  <a:cs typeface="Inter"/>
                  <a:sym typeface="Inter"/>
                </a:rPr>
                <a:t>1.77</a:t>
              </a:r>
            </a:p>
          </p:txBody>
        </p:sp>
      </p:grpSp>
      <p:grpSp>
        <p:nvGrpSpPr>
          <p:cNvPr id="104" name="Group 104"/>
          <p:cNvGrpSpPr/>
          <p:nvPr/>
        </p:nvGrpSpPr>
        <p:grpSpPr>
          <a:xfrm>
            <a:off x="11415079" y="7386817"/>
            <a:ext cx="2537966" cy="424755"/>
            <a:chOff x="0" y="0"/>
            <a:chExt cx="3383955" cy="566340"/>
          </a:xfrm>
        </p:grpSpPr>
        <p:sp>
          <p:nvSpPr>
            <p:cNvPr id="105" name="Freeform 105"/>
            <p:cNvSpPr/>
            <p:nvPr/>
          </p:nvSpPr>
          <p:spPr>
            <a:xfrm>
              <a:off x="0" y="0"/>
              <a:ext cx="3383955" cy="566340"/>
            </a:xfrm>
            <a:custGeom>
              <a:avLst/>
              <a:gdLst/>
              <a:ahLst/>
              <a:cxnLst/>
              <a:rect l="l" t="t" r="r" b="b"/>
              <a:pathLst>
                <a:path w="3383955" h="566340">
                  <a:moveTo>
                    <a:pt x="0" y="0"/>
                  </a:moveTo>
                  <a:lnTo>
                    <a:pt x="3383955" y="0"/>
                  </a:lnTo>
                  <a:lnTo>
                    <a:pt x="3383955" y="566340"/>
                  </a:lnTo>
                  <a:lnTo>
                    <a:pt x="0" y="566340"/>
                  </a:lnTo>
                  <a:close/>
                </a:path>
              </a:pathLst>
            </a:custGeom>
            <a:solidFill>
              <a:srgbClr val="000000">
                <a:alpha val="0"/>
              </a:srgbClr>
            </a:solidFill>
          </p:spPr>
        </p:sp>
        <p:sp>
          <p:nvSpPr>
            <p:cNvPr id="106" name="TextBox 106"/>
            <p:cNvSpPr txBox="1"/>
            <p:nvPr/>
          </p:nvSpPr>
          <p:spPr>
            <a:xfrm>
              <a:off x="0" y="-95250"/>
              <a:ext cx="3383955" cy="661590"/>
            </a:xfrm>
            <a:prstGeom prst="rect">
              <a:avLst/>
            </a:prstGeom>
          </p:spPr>
          <p:txBody>
            <a:bodyPr lIns="0" tIns="0" rIns="0" bIns="0" rtlCol="0" anchor="t"/>
            <a:lstStyle/>
            <a:p>
              <a:pPr algn="ctr">
                <a:lnSpc>
                  <a:spcPts val="3312"/>
                </a:lnSpc>
              </a:pPr>
              <a:r>
                <a:rPr lang="en-US" sz="2062">
                  <a:solidFill>
                    <a:srgbClr val="272525"/>
                  </a:solidFill>
                  <a:latin typeface="Inter"/>
                  <a:ea typeface="Inter"/>
                  <a:cs typeface="Inter"/>
                  <a:sym typeface="Inter"/>
                </a:rPr>
                <a:t>5.18</a:t>
              </a:r>
            </a:p>
          </p:txBody>
        </p:sp>
      </p:grpSp>
      <p:grpSp>
        <p:nvGrpSpPr>
          <p:cNvPr id="107" name="Group 107"/>
          <p:cNvGrpSpPr/>
          <p:nvPr/>
        </p:nvGrpSpPr>
        <p:grpSpPr>
          <a:xfrm>
            <a:off x="14493588" y="7386817"/>
            <a:ext cx="2542729" cy="424755"/>
            <a:chOff x="0" y="0"/>
            <a:chExt cx="3390305" cy="566340"/>
          </a:xfrm>
        </p:grpSpPr>
        <p:sp>
          <p:nvSpPr>
            <p:cNvPr id="108" name="Freeform 108"/>
            <p:cNvSpPr/>
            <p:nvPr/>
          </p:nvSpPr>
          <p:spPr>
            <a:xfrm>
              <a:off x="0" y="0"/>
              <a:ext cx="3390305" cy="566340"/>
            </a:xfrm>
            <a:custGeom>
              <a:avLst/>
              <a:gdLst/>
              <a:ahLst/>
              <a:cxnLst/>
              <a:rect l="l" t="t" r="r" b="b"/>
              <a:pathLst>
                <a:path w="3390305" h="566340">
                  <a:moveTo>
                    <a:pt x="0" y="0"/>
                  </a:moveTo>
                  <a:lnTo>
                    <a:pt x="3390305" y="0"/>
                  </a:lnTo>
                  <a:lnTo>
                    <a:pt x="3390305" y="566340"/>
                  </a:lnTo>
                  <a:lnTo>
                    <a:pt x="0" y="566340"/>
                  </a:lnTo>
                  <a:close/>
                </a:path>
              </a:pathLst>
            </a:custGeom>
            <a:solidFill>
              <a:srgbClr val="000000">
                <a:alpha val="0"/>
              </a:srgbClr>
            </a:solidFill>
          </p:spPr>
        </p:sp>
        <p:sp>
          <p:nvSpPr>
            <p:cNvPr id="109" name="TextBox 109"/>
            <p:cNvSpPr txBox="1"/>
            <p:nvPr/>
          </p:nvSpPr>
          <p:spPr>
            <a:xfrm>
              <a:off x="0" y="-95250"/>
              <a:ext cx="3390305" cy="661590"/>
            </a:xfrm>
            <a:prstGeom prst="rect">
              <a:avLst/>
            </a:prstGeom>
          </p:spPr>
          <p:txBody>
            <a:bodyPr lIns="0" tIns="0" rIns="0" bIns="0" rtlCol="0" anchor="t"/>
            <a:lstStyle/>
            <a:p>
              <a:pPr algn="ctr">
                <a:lnSpc>
                  <a:spcPts val="3312"/>
                </a:lnSpc>
              </a:pPr>
              <a:r>
                <a:rPr lang="en-US" sz="2062">
                  <a:solidFill>
                    <a:srgbClr val="272525"/>
                  </a:solidFill>
                  <a:latin typeface="Inter"/>
                  <a:ea typeface="Inter"/>
                  <a:cs typeface="Inter"/>
                  <a:sym typeface="Inter"/>
                </a:rPr>
                <a:t>8.74%</a:t>
              </a:r>
            </a:p>
          </p:txBody>
        </p:sp>
      </p:grpSp>
      <p:grpSp>
        <p:nvGrpSpPr>
          <p:cNvPr id="110" name="Group 110"/>
          <p:cNvGrpSpPr/>
          <p:nvPr/>
        </p:nvGrpSpPr>
        <p:grpSpPr>
          <a:xfrm>
            <a:off x="938956" y="8787556"/>
            <a:ext cx="16410086" cy="762297"/>
            <a:chOff x="0" y="0"/>
            <a:chExt cx="21880115" cy="1016397"/>
          </a:xfrm>
        </p:grpSpPr>
        <p:sp>
          <p:nvSpPr>
            <p:cNvPr id="111" name="Freeform 111"/>
            <p:cNvSpPr/>
            <p:nvPr/>
          </p:nvSpPr>
          <p:spPr>
            <a:xfrm>
              <a:off x="0" y="0"/>
              <a:ext cx="21880068" cy="1016381"/>
            </a:xfrm>
            <a:custGeom>
              <a:avLst/>
              <a:gdLst/>
              <a:ahLst/>
              <a:cxnLst/>
              <a:rect l="l" t="t" r="r" b="b"/>
              <a:pathLst>
                <a:path w="21880068" h="1016381">
                  <a:moveTo>
                    <a:pt x="0" y="0"/>
                  </a:moveTo>
                  <a:lnTo>
                    <a:pt x="21880068" y="0"/>
                  </a:lnTo>
                  <a:lnTo>
                    <a:pt x="21880068" y="1016381"/>
                  </a:lnTo>
                  <a:lnTo>
                    <a:pt x="0" y="1016381"/>
                  </a:lnTo>
                  <a:close/>
                </a:path>
              </a:pathLst>
            </a:custGeom>
            <a:solidFill>
              <a:srgbClr val="000000">
                <a:alpha val="0"/>
              </a:srgbClr>
            </a:solidFill>
          </p:spPr>
        </p:sp>
      </p:grpSp>
      <p:grpSp>
        <p:nvGrpSpPr>
          <p:cNvPr id="112" name="Group 112"/>
          <p:cNvGrpSpPr/>
          <p:nvPr/>
        </p:nvGrpSpPr>
        <p:grpSpPr>
          <a:xfrm>
            <a:off x="1157398" y="8149115"/>
            <a:ext cx="3560117" cy="424755"/>
            <a:chOff x="0" y="0"/>
            <a:chExt cx="4746823" cy="566340"/>
          </a:xfrm>
        </p:grpSpPr>
        <p:sp>
          <p:nvSpPr>
            <p:cNvPr id="113" name="Freeform 113"/>
            <p:cNvSpPr/>
            <p:nvPr/>
          </p:nvSpPr>
          <p:spPr>
            <a:xfrm>
              <a:off x="0" y="0"/>
              <a:ext cx="4746823" cy="566340"/>
            </a:xfrm>
            <a:custGeom>
              <a:avLst/>
              <a:gdLst/>
              <a:ahLst/>
              <a:cxnLst/>
              <a:rect l="l" t="t" r="r" b="b"/>
              <a:pathLst>
                <a:path w="4746823" h="566340">
                  <a:moveTo>
                    <a:pt x="0" y="0"/>
                  </a:moveTo>
                  <a:lnTo>
                    <a:pt x="4746823" y="0"/>
                  </a:lnTo>
                  <a:lnTo>
                    <a:pt x="4746823" y="566340"/>
                  </a:lnTo>
                  <a:lnTo>
                    <a:pt x="0" y="566340"/>
                  </a:lnTo>
                  <a:close/>
                </a:path>
              </a:pathLst>
            </a:custGeom>
            <a:solidFill>
              <a:srgbClr val="000000">
                <a:alpha val="0"/>
              </a:srgbClr>
            </a:solidFill>
          </p:spPr>
        </p:sp>
        <p:sp>
          <p:nvSpPr>
            <p:cNvPr id="114" name="TextBox 114"/>
            <p:cNvSpPr txBox="1"/>
            <p:nvPr/>
          </p:nvSpPr>
          <p:spPr>
            <a:xfrm>
              <a:off x="0" y="-95250"/>
              <a:ext cx="4746823" cy="661590"/>
            </a:xfrm>
            <a:prstGeom prst="rect">
              <a:avLst/>
            </a:prstGeom>
          </p:spPr>
          <p:txBody>
            <a:bodyPr lIns="0" tIns="0" rIns="0" bIns="0" rtlCol="0" anchor="t"/>
            <a:lstStyle/>
            <a:p>
              <a:pPr algn="l">
                <a:lnSpc>
                  <a:spcPts val="3312"/>
                </a:lnSpc>
              </a:pPr>
              <a:r>
                <a:rPr lang="en-US" sz="2062">
                  <a:solidFill>
                    <a:srgbClr val="272525"/>
                  </a:solidFill>
                  <a:latin typeface="Inter"/>
                  <a:ea typeface="Inter"/>
                  <a:cs typeface="Inter"/>
                  <a:sym typeface="Inter"/>
                </a:rPr>
                <a:t>Support Vector Regressor</a:t>
              </a:r>
            </a:p>
          </p:txBody>
        </p:sp>
      </p:grpSp>
      <p:grpSp>
        <p:nvGrpSpPr>
          <p:cNvPr id="115" name="Group 115"/>
          <p:cNvGrpSpPr/>
          <p:nvPr/>
        </p:nvGrpSpPr>
        <p:grpSpPr>
          <a:xfrm>
            <a:off x="5258059" y="8149115"/>
            <a:ext cx="2537966" cy="424755"/>
            <a:chOff x="0" y="0"/>
            <a:chExt cx="3383955" cy="566340"/>
          </a:xfrm>
        </p:grpSpPr>
        <p:sp>
          <p:nvSpPr>
            <p:cNvPr id="116" name="Freeform 116"/>
            <p:cNvSpPr/>
            <p:nvPr/>
          </p:nvSpPr>
          <p:spPr>
            <a:xfrm>
              <a:off x="0" y="0"/>
              <a:ext cx="3383955" cy="566340"/>
            </a:xfrm>
            <a:custGeom>
              <a:avLst/>
              <a:gdLst/>
              <a:ahLst/>
              <a:cxnLst/>
              <a:rect l="l" t="t" r="r" b="b"/>
              <a:pathLst>
                <a:path w="3383955" h="566340">
                  <a:moveTo>
                    <a:pt x="0" y="0"/>
                  </a:moveTo>
                  <a:lnTo>
                    <a:pt x="3383955" y="0"/>
                  </a:lnTo>
                  <a:lnTo>
                    <a:pt x="3383955" y="566340"/>
                  </a:lnTo>
                  <a:lnTo>
                    <a:pt x="0" y="566340"/>
                  </a:lnTo>
                  <a:close/>
                </a:path>
              </a:pathLst>
            </a:custGeom>
            <a:solidFill>
              <a:srgbClr val="000000">
                <a:alpha val="0"/>
              </a:srgbClr>
            </a:solidFill>
          </p:spPr>
        </p:sp>
        <p:sp>
          <p:nvSpPr>
            <p:cNvPr id="117" name="TextBox 117"/>
            <p:cNvSpPr txBox="1"/>
            <p:nvPr/>
          </p:nvSpPr>
          <p:spPr>
            <a:xfrm>
              <a:off x="0" y="-95250"/>
              <a:ext cx="3383955" cy="661590"/>
            </a:xfrm>
            <a:prstGeom prst="rect">
              <a:avLst/>
            </a:prstGeom>
          </p:spPr>
          <p:txBody>
            <a:bodyPr lIns="0" tIns="0" rIns="0" bIns="0" rtlCol="0" anchor="t"/>
            <a:lstStyle/>
            <a:p>
              <a:pPr algn="ctr">
                <a:lnSpc>
                  <a:spcPts val="3312"/>
                </a:lnSpc>
              </a:pPr>
              <a:r>
                <a:rPr lang="en-US" sz="2062">
                  <a:solidFill>
                    <a:srgbClr val="272525"/>
                  </a:solidFill>
                  <a:latin typeface="Inter"/>
                  <a:ea typeface="Inter"/>
                  <a:cs typeface="Inter"/>
                  <a:sym typeface="Inter"/>
                </a:rPr>
                <a:t>0.85</a:t>
              </a:r>
            </a:p>
          </p:txBody>
        </p:sp>
      </p:grpSp>
      <p:grpSp>
        <p:nvGrpSpPr>
          <p:cNvPr id="118" name="Group 118"/>
          <p:cNvGrpSpPr/>
          <p:nvPr/>
        </p:nvGrpSpPr>
        <p:grpSpPr>
          <a:xfrm>
            <a:off x="8336569" y="8149115"/>
            <a:ext cx="2537966" cy="424755"/>
            <a:chOff x="0" y="0"/>
            <a:chExt cx="3383955" cy="566340"/>
          </a:xfrm>
        </p:grpSpPr>
        <p:sp>
          <p:nvSpPr>
            <p:cNvPr id="119" name="Freeform 119"/>
            <p:cNvSpPr/>
            <p:nvPr/>
          </p:nvSpPr>
          <p:spPr>
            <a:xfrm>
              <a:off x="0" y="0"/>
              <a:ext cx="3383955" cy="566340"/>
            </a:xfrm>
            <a:custGeom>
              <a:avLst/>
              <a:gdLst/>
              <a:ahLst/>
              <a:cxnLst/>
              <a:rect l="l" t="t" r="r" b="b"/>
              <a:pathLst>
                <a:path w="3383955" h="566340">
                  <a:moveTo>
                    <a:pt x="0" y="0"/>
                  </a:moveTo>
                  <a:lnTo>
                    <a:pt x="3383955" y="0"/>
                  </a:lnTo>
                  <a:lnTo>
                    <a:pt x="3383955" y="566340"/>
                  </a:lnTo>
                  <a:lnTo>
                    <a:pt x="0" y="566340"/>
                  </a:lnTo>
                  <a:close/>
                </a:path>
              </a:pathLst>
            </a:custGeom>
            <a:solidFill>
              <a:srgbClr val="000000">
                <a:alpha val="0"/>
              </a:srgbClr>
            </a:solidFill>
          </p:spPr>
        </p:sp>
        <p:sp>
          <p:nvSpPr>
            <p:cNvPr id="120" name="TextBox 120"/>
            <p:cNvSpPr txBox="1"/>
            <p:nvPr/>
          </p:nvSpPr>
          <p:spPr>
            <a:xfrm>
              <a:off x="0" y="-95250"/>
              <a:ext cx="3383955" cy="661590"/>
            </a:xfrm>
            <a:prstGeom prst="rect">
              <a:avLst/>
            </a:prstGeom>
          </p:spPr>
          <p:txBody>
            <a:bodyPr lIns="0" tIns="0" rIns="0" bIns="0" rtlCol="0" anchor="t"/>
            <a:lstStyle/>
            <a:p>
              <a:pPr algn="ctr">
                <a:lnSpc>
                  <a:spcPts val="3312"/>
                </a:lnSpc>
              </a:pPr>
              <a:r>
                <a:rPr lang="en-US" sz="2062">
                  <a:solidFill>
                    <a:srgbClr val="272525"/>
                  </a:solidFill>
                  <a:latin typeface="Inter"/>
                  <a:ea typeface="Inter"/>
                  <a:cs typeface="Inter"/>
                  <a:sym typeface="Inter"/>
                </a:rPr>
                <a:t>1.86</a:t>
              </a:r>
            </a:p>
          </p:txBody>
        </p:sp>
      </p:grpSp>
      <p:grpSp>
        <p:nvGrpSpPr>
          <p:cNvPr id="121" name="Group 121"/>
          <p:cNvGrpSpPr/>
          <p:nvPr/>
        </p:nvGrpSpPr>
        <p:grpSpPr>
          <a:xfrm>
            <a:off x="11415079" y="8149115"/>
            <a:ext cx="2537966" cy="424755"/>
            <a:chOff x="0" y="0"/>
            <a:chExt cx="3383955" cy="566340"/>
          </a:xfrm>
        </p:grpSpPr>
        <p:sp>
          <p:nvSpPr>
            <p:cNvPr id="122" name="Freeform 122"/>
            <p:cNvSpPr/>
            <p:nvPr/>
          </p:nvSpPr>
          <p:spPr>
            <a:xfrm>
              <a:off x="0" y="0"/>
              <a:ext cx="3383955" cy="566340"/>
            </a:xfrm>
            <a:custGeom>
              <a:avLst/>
              <a:gdLst/>
              <a:ahLst/>
              <a:cxnLst/>
              <a:rect l="l" t="t" r="r" b="b"/>
              <a:pathLst>
                <a:path w="3383955" h="566340">
                  <a:moveTo>
                    <a:pt x="0" y="0"/>
                  </a:moveTo>
                  <a:lnTo>
                    <a:pt x="3383955" y="0"/>
                  </a:lnTo>
                  <a:lnTo>
                    <a:pt x="3383955" y="566340"/>
                  </a:lnTo>
                  <a:lnTo>
                    <a:pt x="0" y="566340"/>
                  </a:lnTo>
                  <a:close/>
                </a:path>
              </a:pathLst>
            </a:custGeom>
            <a:solidFill>
              <a:srgbClr val="000000">
                <a:alpha val="0"/>
              </a:srgbClr>
            </a:solidFill>
          </p:spPr>
        </p:sp>
        <p:sp>
          <p:nvSpPr>
            <p:cNvPr id="123" name="TextBox 123"/>
            <p:cNvSpPr txBox="1"/>
            <p:nvPr/>
          </p:nvSpPr>
          <p:spPr>
            <a:xfrm>
              <a:off x="0" y="-95250"/>
              <a:ext cx="3383955" cy="661590"/>
            </a:xfrm>
            <a:prstGeom prst="rect">
              <a:avLst/>
            </a:prstGeom>
          </p:spPr>
          <p:txBody>
            <a:bodyPr lIns="0" tIns="0" rIns="0" bIns="0" rtlCol="0" anchor="t"/>
            <a:lstStyle/>
            <a:p>
              <a:pPr algn="ctr">
                <a:lnSpc>
                  <a:spcPts val="3312"/>
                </a:lnSpc>
              </a:pPr>
              <a:r>
                <a:rPr lang="en-US" sz="2062">
                  <a:solidFill>
                    <a:srgbClr val="272525"/>
                  </a:solidFill>
                  <a:latin typeface="Inter"/>
                  <a:ea typeface="Inter"/>
                  <a:cs typeface="Inter"/>
                  <a:sym typeface="Inter"/>
                </a:rPr>
                <a:t>6.89</a:t>
              </a:r>
            </a:p>
          </p:txBody>
        </p:sp>
      </p:grpSp>
      <p:grpSp>
        <p:nvGrpSpPr>
          <p:cNvPr id="124" name="Group 124"/>
          <p:cNvGrpSpPr/>
          <p:nvPr/>
        </p:nvGrpSpPr>
        <p:grpSpPr>
          <a:xfrm>
            <a:off x="14493588" y="8149115"/>
            <a:ext cx="2542729" cy="424755"/>
            <a:chOff x="0" y="0"/>
            <a:chExt cx="3390305" cy="566340"/>
          </a:xfrm>
        </p:grpSpPr>
        <p:sp>
          <p:nvSpPr>
            <p:cNvPr id="125" name="Freeform 125"/>
            <p:cNvSpPr/>
            <p:nvPr/>
          </p:nvSpPr>
          <p:spPr>
            <a:xfrm>
              <a:off x="0" y="0"/>
              <a:ext cx="3390305" cy="566340"/>
            </a:xfrm>
            <a:custGeom>
              <a:avLst/>
              <a:gdLst/>
              <a:ahLst/>
              <a:cxnLst/>
              <a:rect l="l" t="t" r="r" b="b"/>
              <a:pathLst>
                <a:path w="3390305" h="566340">
                  <a:moveTo>
                    <a:pt x="0" y="0"/>
                  </a:moveTo>
                  <a:lnTo>
                    <a:pt x="3390305" y="0"/>
                  </a:lnTo>
                  <a:lnTo>
                    <a:pt x="3390305" y="566340"/>
                  </a:lnTo>
                  <a:lnTo>
                    <a:pt x="0" y="566340"/>
                  </a:lnTo>
                  <a:close/>
                </a:path>
              </a:pathLst>
            </a:custGeom>
            <a:solidFill>
              <a:srgbClr val="000000">
                <a:alpha val="0"/>
              </a:srgbClr>
            </a:solidFill>
          </p:spPr>
        </p:sp>
        <p:sp>
          <p:nvSpPr>
            <p:cNvPr id="126" name="TextBox 126"/>
            <p:cNvSpPr txBox="1"/>
            <p:nvPr/>
          </p:nvSpPr>
          <p:spPr>
            <a:xfrm>
              <a:off x="0" y="-95250"/>
              <a:ext cx="3390305" cy="661590"/>
            </a:xfrm>
            <a:prstGeom prst="rect">
              <a:avLst/>
            </a:prstGeom>
          </p:spPr>
          <p:txBody>
            <a:bodyPr lIns="0" tIns="0" rIns="0" bIns="0" rtlCol="0" anchor="t"/>
            <a:lstStyle/>
            <a:p>
              <a:pPr algn="ctr">
                <a:lnSpc>
                  <a:spcPts val="3312"/>
                </a:lnSpc>
              </a:pPr>
              <a:r>
                <a:rPr lang="en-US" sz="2062">
                  <a:solidFill>
                    <a:srgbClr val="272525"/>
                  </a:solidFill>
                  <a:latin typeface="Inter"/>
                  <a:ea typeface="Inter"/>
                  <a:cs typeface="Inter"/>
                  <a:sym typeface="Inter"/>
                </a:rPr>
                <a:t>9.71%</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74"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49412"/>
              </a:srgbClr>
            </a:solidFill>
          </p:spPr>
        </p:sp>
      </p:grpSp>
      <p:grpSp>
        <p:nvGrpSpPr>
          <p:cNvPr id="5" name="Group 5"/>
          <p:cNvGrpSpPr/>
          <p:nvPr/>
        </p:nvGrpSpPr>
        <p:grpSpPr>
          <a:xfrm>
            <a:off x="714821" y="561677"/>
            <a:ext cx="5361682" cy="670172"/>
            <a:chOff x="0" y="0"/>
            <a:chExt cx="7148910" cy="893563"/>
          </a:xfrm>
        </p:grpSpPr>
        <p:sp>
          <p:nvSpPr>
            <p:cNvPr id="6" name="Freeform 6"/>
            <p:cNvSpPr/>
            <p:nvPr/>
          </p:nvSpPr>
          <p:spPr>
            <a:xfrm>
              <a:off x="0" y="0"/>
              <a:ext cx="7148910" cy="893563"/>
            </a:xfrm>
            <a:custGeom>
              <a:avLst/>
              <a:gdLst/>
              <a:ahLst/>
              <a:cxnLst/>
              <a:rect l="l" t="t" r="r" b="b"/>
              <a:pathLst>
                <a:path w="7148910" h="893563">
                  <a:moveTo>
                    <a:pt x="0" y="0"/>
                  </a:moveTo>
                  <a:lnTo>
                    <a:pt x="7148910" y="0"/>
                  </a:lnTo>
                  <a:lnTo>
                    <a:pt x="7148910" y="893563"/>
                  </a:lnTo>
                  <a:lnTo>
                    <a:pt x="0" y="893563"/>
                  </a:lnTo>
                  <a:close/>
                </a:path>
              </a:pathLst>
            </a:custGeom>
            <a:solidFill>
              <a:srgbClr val="000000">
                <a:alpha val="0"/>
              </a:srgbClr>
            </a:solidFill>
          </p:spPr>
        </p:sp>
        <p:sp>
          <p:nvSpPr>
            <p:cNvPr id="7" name="TextBox 7"/>
            <p:cNvSpPr txBox="1"/>
            <p:nvPr/>
          </p:nvSpPr>
          <p:spPr>
            <a:xfrm>
              <a:off x="0" y="-28575"/>
              <a:ext cx="7148910" cy="922138"/>
            </a:xfrm>
            <a:prstGeom prst="rect">
              <a:avLst/>
            </a:prstGeom>
          </p:spPr>
          <p:txBody>
            <a:bodyPr lIns="0" tIns="0" rIns="0" bIns="0" rtlCol="0" anchor="t"/>
            <a:lstStyle/>
            <a:p>
              <a:pPr algn="l">
                <a:lnSpc>
                  <a:spcPts val="5250"/>
                </a:lnSpc>
              </a:pPr>
              <a:r>
                <a:rPr lang="en-US" sz="4187">
                  <a:solidFill>
                    <a:srgbClr val="000000"/>
                  </a:solidFill>
                  <a:latin typeface="Petrona"/>
                  <a:ea typeface="Petrona"/>
                  <a:cs typeface="Petrona"/>
                  <a:sym typeface="Petrona"/>
                </a:rPr>
                <a:t>7.Conclusion:</a:t>
              </a:r>
            </a:p>
          </p:txBody>
        </p:sp>
      </p:grpSp>
      <p:sp>
        <p:nvSpPr>
          <p:cNvPr id="8" name="Freeform 8" descr="preencoded.png"/>
          <p:cNvSpPr/>
          <p:nvPr/>
        </p:nvSpPr>
        <p:spPr>
          <a:xfrm>
            <a:off x="4086522" y="4475709"/>
            <a:ext cx="10114955" cy="10114955"/>
          </a:xfrm>
          <a:custGeom>
            <a:avLst/>
            <a:gdLst/>
            <a:ahLst/>
            <a:cxnLst/>
            <a:rect l="l" t="t" r="r" b="b"/>
            <a:pathLst>
              <a:path w="10114955" h="10114955">
                <a:moveTo>
                  <a:pt x="0" y="0"/>
                </a:moveTo>
                <a:lnTo>
                  <a:pt x="10114956" y="0"/>
                </a:lnTo>
                <a:lnTo>
                  <a:pt x="10114956" y="10114955"/>
                </a:lnTo>
                <a:lnTo>
                  <a:pt x="0" y="10114955"/>
                </a:lnTo>
                <a:lnTo>
                  <a:pt x="0" y="0"/>
                </a:lnTo>
                <a:close/>
              </a:path>
            </a:pathLst>
          </a:custGeom>
          <a:blipFill>
            <a:blip r:embed="rId4"/>
            <a:stretch>
              <a:fillRect/>
            </a:stretch>
          </a:blipFill>
        </p:spPr>
      </p:sp>
      <p:sp>
        <p:nvSpPr>
          <p:cNvPr id="9" name="Freeform 9" descr="preencoded.png"/>
          <p:cNvSpPr/>
          <p:nvPr/>
        </p:nvSpPr>
        <p:spPr>
          <a:xfrm>
            <a:off x="5686649" y="7421091"/>
            <a:ext cx="344686" cy="430857"/>
          </a:xfrm>
          <a:custGeom>
            <a:avLst/>
            <a:gdLst/>
            <a:ahLst/>
            <a:cxnLst/>
            <a:rect l="l" t="t" r="r" b="b"/>
            <a:pathLst>
              <a:path w="344686" h="430857">
                <a:moveTo>
                  <a:pt x="0" y="0"/>
                </a:moveTo>
                <a:lnTo>
                  <a:pt x="344686" y="0"/>
                </a:lnTo>
                <a:lnTo>
                  <a:pt x="344686" y="430858"/>
                </a:lnTo>
                <a:lnTo>
                  <a:pt x="0" y="430858"/>
                </a:lnTo>
                <a:lnTo>
                  <a:pt x="0" y="0"/>
                </a:lnTo>
                <a:close/>
              </a:path>
            </a:pathLst>
          </a:custGeom>
          <a:blipFill>
            <a:blip r:embed="rId5"/>
            <a:stretch>
              <a:fillRect/>
            </a:stretch>
          </a:blipFill>
        </p:spPr>
      </p:sp>
      <p:sp>
        <p:nvSpPr>
          <p:cNvPr id="10" name="Freeform 10" descr="preencoded.png"/>
          <p:cNvSpPr/>
          <p:nvPr/>
        </p:nvSpPr>
        <p:spPr>
          <a:xfrm>
            <a:off x="4086522" y="4475709"/>
            <a:ext cx="10114955" cy="10114955"/>
          </a:xfrm>
          <a:custGeom>
            <a:avLst/>
            <a:gdLst/>
            <a:ahLst/>
            <a:cxnLst/>
            <a:rect l="l" t="t" r="r" b="b"/>
            <a:pathLst>
              <a:path w="10114955" h="10114955">
                <a:moveTo>
                  <a:pt x="0" y="0"/>
                </a:moveTo>
                <a:lnTo>
                  <a:pt x="10114956" y="0"/>
                </a:lnTo>
                <a:lnTo>
                  <a:pt x="10114956" y="10114955"/>
                </a:lnTo>
                <a:lnTo>
                  <a:pt x="0" y="10114955"/>
                </a:lnTo>
                <a:lnTo>
                  <a:pt x="0" y="0"/>
                </a:lnTo>
                <a:close/>
              </a:path>
            </a:pathLst>
          </a:custGeom>
          <a:blipFill>
            <a:blip r:embed="rId6"/>
            <a:stretch>
              <a:fillRect/>
            </a:stretch>
          </a:blipFill>
        </p:spPr>
      </p:sp>
      <p:sp>
        <p:nvSpPr>
          <p:cNvPr id="11" name="Freeform 11" descr="preencoded.png"/>
          <p:cNvSpPr/>
          <p:nvPr/>
        </p:nvSpPr>
        <p:spPr>
          <a:xfrm>
            <a:off x="8971582" y="5524575"/>
            <a:ext cx="344686" cy="430857"/>
          </a:xfrm>
          <a:custGeom>
            <a:avLst/>
            <a:gdLst/>
            <a:ahLst/>
            <a:cxnLst/>
            <a:rect l="l" t="t" r="r" b="b"/>
            <a:pathLst>
              <a:path w="344686" h="430857">
                <a:moveTo>
                  <a:pt x="0" y="0"/>
                </a:moveTo>
                <a:lnTo>
                  <a:pt x="344687" y="0"/>
                </a:lnTo>
                <a:lnTo>
                  <a:pt x="344687" y="430857"/>
                </a:lnTo>
                <a:lnTo>
                  <a:pt x="0" y="430857"/>
                </a:lnTo>
                <a:lnTo>
                  <a:pt x="0" y="0"/>
                </a:lnTo>
                <a:close/>
              </a:path>
            </a:pathLst>
          </a:custGeom>
          <a:blipFill>
            <a:blip r:embed="rId7"/>
            <a:stretch>
              <a:fillRect/>
            </a:stretch>
          </a:blipFill>
        </p:spPr>
      </p:sp>
      <p:sp>
        <p:nvSpPr>
          <p:cNvPr id="12" name="Freeform 12" descr="preencoded.png"/>
          <p:cNvSpPr/>
          <p:nvPr/>
        </p:nvSpPr>
        <p:spPr>
          <a:xfrm>
            <a:off x="4086523" y="4475709"/>
            <a:ext cx="10114955" cy="10114955"/>
          </a:xfrm>
          <a:custGeom>
            <a:avLst/>
            <a:gdLst/>
            <a:ahLst/>
            <a:cxnLst/>
            <a:rect l="l" t="t" r="r" b="b"/>
            <a:pathLst>
              <a:path w="10114955" h="10114955">
                <a:moveTo>
                  <a:pt x="0" y="0"/>
                </a:moveTo>
                <a:lnTo>
                  <a:pt x="10114955" y="0"/>
                </a:lnTo>
                <a:lnTo>
                  <a:pt x="10114955" y="10114955"/>
                </a:lnTo>
                <a:lnTo>
                  <a:pt x="0" y="10114955"/>
                </a:lnTo>
                <a:lnTo>
                  <a:pt x="0" y="0"/>
                </a:lnTo>
                <a:close/>
              </a:path>
            </a:pathLst>
          </a:custGeom>
          <a:blipFill>
            <a:blip r:embed="rId8"/>
            <a:stretch>
              <a:fillRect/>
            </a:stretch>
          </a:blipFill>
        </p:spPr>
      </p:sp>
      <p:sp>
        <p:nvSpPr>
          <p:cNvPr id="13" name="Freeform 13" descr="preencoded.png"/>
          <p:cNvSpPr/>
          <p:nvPr/>
        </p:nvSpPr>
        <p:spPr>
          <a:xfrm>
            <a:off x="12256369" y="7421091"/>
            <a:ext cx="344686" cy="430857"/>
          </a:xfrm>
          <a:custGeom>
            <a:avLst/>
            <a:gdLst/>
            <a:ahLst/>
            <a:cxnLst/>
            <a:rect l="l" t="t" r="r" b="b"/>
            <a:pathLst>
              <a:path w="344686" h="430857">
                <a:moveTo>
                  <a:pt x="0" y="0"/>
                </a:moveTo>
                <a:lnTo>
                  <a:pt x="344686" y="0"/>
                </a:lnTo>
                <a:lnTo>
                  <a:pt x="344686" y="430858"/>
                </a:lnTo>
                <a:lnTo>
                  <a:pt x="0" y="430858"/>
                </a:lnTo>
                <a:lnTo>
                  <a:pt x="0" y="0"/>
                </a:lnTo>
                <a:close/>
              </a:path>
            </a:pathLst>
          </a:custGeom>
          <a:blipFill>
            <a:blip r:embed="rId9"/>
            <a:stretch>
              <a:fillRect/>
            </a:stretch>
          </a:blipFill>
        </p:spPr>
      </p:sp>
      <p:grpSp>
        <p:nvGrpSpPr>
          <p:cNvPr id="14" name="Group 14"/>
          <p:cNvGrpSpPr/>
          <p:nvPr/>
        </p:nvGrpSpPr>
        <p:grpSpPr>
          <a:xfrm>
            <a:off x="714821" y="2389882"/>
            <a:ext cx="5415260" cy="338011"/>
            <a:chOff x="0" y="0"/>
            <a:chExt cx="7220347" cy="450682"/>
          </a:xfrm>
        </p:grpSpPr>
        <p:sp>
          <p:nvSpPr>
            <p:cNvPr id="15" name="Freeform 15"/>
            <p:cNvSpPr/>
            <p:nvPr/>
          </p:nvSpPr>
          <p:spPr>
            <a:xfrm>
              <a:off x="0" y="0"/>
              <a:ext cx="7220347" cy="450682"/>
            </a:xfrm>
            <a:custGeom>
              <a:avLst/>
              <a:gdLst/>
              <a:ahLst/>
              <a:cxnLst/>
              <a:rect l="l" t="t" r="r" b="b"/>
              <a:pathLst>
                <a:path w="7220347" h="450682">
                  <a:moveTo>
                    <a:pt x="0" y="0"/>
                  </a:moveTo>
                  <a:lnTo>
                    <a:pt x="7220347" y="0"/>
                  </a:lnTo>
                  <a:lnTo>
                    <a:pt x="7220347" y="450682"/>
                  </a:lnTo>
                  <a:lnTo>
                    <a:pt x="0" y="450682"/>
                  </a:lnTo>
                  <a:close/>
                </a:path>
              </a:pathLst>
            </a:custGeom>
            <a:solidFill>
              <a:srgbClr val="000000">
                <a:alpha val="0"/>
              </a:srgbClr>
            </a:solidFill>
          </p:spPr>
        </p:sp>
        <p:sp>
          <p:nvSpPr>
            <p:cNvPr id="16" name="TextBox 16"/>
            <p:cNvSpPr txBox="1"/>
            <p:nvPr/>
          </p:nvSpPr>
          <p:spPr>
            <a:xfrm>
              <a:off x="0" y="-66675"/>
              <a:ext cx="7220347" cy="517357"/>
            </a:xfrm>
            <a:prstGeom prst="rect">
              <a:avLst/>
            </a:prstGeom>
          </p:spPr>
          <p:txBody>
            <a:bodyPr lIns="0" tIns="0" rIns="0" bIns="0" rtlCol="0" anchor="t"/>
            <a:lstStyle/>
            <a:p>
              <a:pPr algn="ctr">
                <a:lnSpc>
                  <a:spcPts val="2562"/>
                </a:lnSpc>
              </a:pPr>
              <a:r>
                <a:rPr lang="en-US" sz="2000" b="1" dirty="0">
                  <a:solidFill>
                    <a:srgbClr val="272525"/>
                  </a:solidFill>
                  <a:latin typeface="Times New Roman" panose="02020603050405020304" pitchFamily="18" charset="0"/>
                  <a:ea typeface="Inter Bold"/>
                  <a:cs typeface="Times New Roman" panose="02020603050405020304" pitchFamily="18" charset="0"/>
                  <a:sym typeface="Inter Bold"/>
                </a:rPr>
                <a:t>High Accuracy</a:t>
              </a:r>
            </a:p>
          </p:txBody>
        </p:sp>
      </p:grpSp>
      <p:grpSp>
        <p:nvGrpSpPr>
          <p:cNvPr id="17" name="Group 17"/>
          <p:cNvGrpSpPr/>
          <p:nvPr/>
        </p:nvGrpSpPr>
        <p:grpSpPr>
          <a:xfrm>
            <a:off x="714821" y="2839045"/>
            <a:ext cx="5415260" cy="1633389"/>
            <a:chOff x="0" y="0"/>
            <a:chExt cx="7220347" cy="2177852"/>
          </a:xfrm>
        </p:grpSpPr>
        <p:sp>
          <p:nvSpPr>
            <p:cNvPr id="18" name="Freeform 18"/>
            <p:cNvSpPr/>
            <p:nvPr/>
          </p:nvSpPr>
          <p:spPr>
            <a:xfrm>
              <a:off x="0" y="0"/>
              <a:ext cx="7220347" cy="2177852"/>
            </a:xfrm>
            <a:custGeom>
              <a:avLst/>
              <a:gdLst/>
              <a:ahLst/>
              <a:cxnLst/>
              <a:rect l="l" t="t" r="r" b="b"/>
              <a:pathLst>
                <a:path w="7220347" h="2177852">
                  <a:moveTo>
                    <a:pt x="0" y="0"/>
                  </a:moveTo>
                  <a:lnTo>
                    <a:pt x="7220347" y="0"/>
                  </a:lnTo>
                  <a:lnTo>
                    <a:pt x="7220347" y="2177852"/>
                  </a:lnTo>
                  <a:lnTo>
                    <a:pt x="0" y="2177852"/>
                  </a:lnTo>
                  <a:close/>
                </a:path>
              </a:pathLst>
            </a:custGeom>
            <a:solidFill>
              <a:srgbClr val="000000">
                <a:alpha val="0"/>
              </a:srgbClr>
            </a:solidFill>
          </p:spPr>
        </p:sp>
        <p:sp>
          <p:nvSpPr>
            <p:cNvPr id="19" name="TextBox 19"/>
            <p:cNvSpPr txBox="1"/>
            <p:nvPr/>
          </p:nvSpPr>
          <p:spPr>
            <a:xfrm>
              <a:off x="0" y="-66675"/>
              <a:ext cx="7220347" cy="2244527"/>
            </a:xfrm>
            <a:prstGeom prst="rect">
              <a:avLst/>
            </a:prstGeom>
          </p:spPr>
          <p:txBody>
            <a:bodyPr lIns="0" tIns="0" rIns="0" bIns="0" rtlCol="0" anchor="t"/>
            <a:lstStyle/>
            <a:p>
              <a:pPr algn="ctr">
                <a:lnSpc>
                  <a:spcPts val="2562"/>
                </a:lnSpc>
              </a:pPr>
              <a:r>
                <a:rPr lang="en-US" sz="1562" dirty="0">
                  <a:solidFill>
                    <a:srgbClr val="272525"/>
                  </a:solidFill>
                  <a:latin typeface="Inter"/>
                  <a:ea typeface="Inter"/>
                  <a:cs typeface="Inter"/>
                  <a:sym typeface="Inter"/>
                </a:rPr>
                <a:t>The best model for </a:t>
              </a:r>
              <a:r>
                <a:rPr lang="en-US" sz="1562" b="1" dirty="0">
                  <a:solidFill>
                    <a:srgbClr val="272525"/>
                  </a:solidFill>
                  <a:latin typeface="Inter Bold"/>
                  <a:ea typeface="Inter Bold"/>
                  <a:cs typeface="Inter Bold"/>
                  <a:sym typeface="Inter Bold"/>
                </a:rPr>
                <a:t>Fuel Efficiency Prediction</a:t>
              </a:r>
              <a:r>
                <a:rPr lang="en-US" sz="1562" dirty="0">
                  <a:solidFill>
                    <a:srgbClr val="272525"/>
                  </a:solidFill>
                  <a:latin typeface="Inter"/>
                  <a:ea typeface="Inter"/>
                  <a:cs typeface="Inter"/>
                  <a:sym typeface="Inter"/>
                </a:rPr>
                <a:t> is </a:t>
              </a:r>
              <a:r>
                <a:rPr lang="en-US" sz="1562" b="1" dirty="0" err="1">
                  <a:solidFill>
                    <a:srgbClr val="272525"/>
                  </a:solidFill>
                  <a:latin typeface="Inter Bold"/>
                  <a:ea typeface="Inter Bold"/>
                  <a:cs typeface="Inter Bold"/>
                  <a:sym typeface="Inter Bold"/>
                </a:rPr>
                <a:t>XBGRegressor</a:t>
              </a:r>
              <a:r>
                <a:rPr lang="en-US" sz="1562" dirty="0">
                  <a:solidFill>
                    <a:srgbClr val="272525"/>
                  </a:solidFill>
                  <a:latin typeface="Inter"/>
                  <a:ea typeface="Inter"/>
                  <a:cs typeface="Inter"/>
                  <a:sym typeface="Inter"/>
                </a:rPr>
                <a:t>, as it has the highest </a:t>
              </a:r>
              <a:r>
                <a:rPr lang="en-US" sz="1562" b="1" dirty="0">
                  <a:solidFill>
                    <a:srgbClr val="272525"/>
                  </a:solidFill>
                  <a:latin typeface="Inter Bold"/>
                  <a:ea typeface="Inter Bold"/>
                  <a:cs typeface="Inter Bold"/>
                  <a:sym typeface="Inter Bold"/>
                </a:rPr>
                <a:t>R² Score (0.90)</a:t>
              </a:r>
              <a:r>
                <a:rPr lang="en-US" sz="1562" dirty="0">
                  <a:solidFill>
                    <a:srgbClr val="272525"/>
                  </a:solidFill>
                  <a:latin typeface="Inter"/>
                  <a:ea typeface="Inter"/>
                  <a:cs typeface="Inter"/>
                  <a:sym typeface="Inter"/>
                </a:rPr>
                <a:t>, indicating that it explains </a:t>
              </a:r>
              <a:r>
                <a:rPr lang="en-US" sz="1562" b="1" dirty="0">
                  <a:solidFill>
                    <a:srgbClr val="272525"/>
                  </a:solidFill>
                  <a:latin typeface="Inter Bold"/>
                  <a:ea typeface="Inter Bold"/>
                  <a:cs typeface="Inter Bold"/>
                  <a:sym typeface="Inter Bold"/>
                </a:rPr>
                <a:t>90% of the variance</a:t>
              </a:r>
              <a:r>
                <a:rPr lang="en-US" sz="1562" dirty="0">
                  <a:solidFill>
                    <a:srgbClr val="272525"/>
                  </a:solidFill>
                  <a:latin typeface="Inter"/>
                  <a:ea typeface="Inter"/>
                  <a:cs typeface="Inter"/>
                  <a:sym typeface="Inter"/>
                </a:rPr>
                <a:t> in fuel efficiency. This makes it the most reliable choice for accurate predictions.</a:t>
              </a:r>
            </a:p>
          </p:txBody>
        </p:sp>
      </p:grpSp>
      <p:grpSp>
        <p:nvGrpSpPr>
          <p:cNvPr id="23" name="Group 23"/>
          <p:cNvGrpSpPr/>
          <p:nvPr/>
        </p:nvGrpSpPr>
        <p:grpSpPr>
          <a:xfrm>
            <a:off x="7803505" y="1640235"/>
            <a:ext cx="2680841" cy="335012"/>
            <a:chOff x="0" y="0"/>
            <a:chExt cx="3574455" cy="446683"/>
          </a:xfrm>
        </p:grpSpPr>
        <p:sp>
          <p:nvSpPr>
            <p:cNvPr id="24" name="Freeform 24"/>
            <p:cNvSpPr/>
            <p:nvPr/>
          </p:nvSpPr>
          <p:spPr>
            <a:xfrm>
              <a:off x="0" y="0"/>
              <a:ext cx="3574455" cy="446683"/>
            </a:xfrm>
            <a:custGeom>
              <a:avLst/>
              <a:gdLst/>
              <a:ahLst/>
              <a:cxnLst/>
              <a:rect l="l" t="t" r="r" b="b"/>
              <a:pathLst>
                <a:path w="3574455" h="446683">
                  <a:moveTo>
                    <a:pt x="0" y="0"/>
                  </a:moveTo>
                  <a:lnTo>
                    <a:pt x="3574455" y="0"/>
                  </a:lnTo>
                  <a:lnTo>
                    <a:pt x="3574455" y="446683"/>
                  </a:lnTo>
                  <a:lnTo>
                    <a:pt x="0" y="446683"/>
                  </a:lnTo>
                  <a:close/>
                </a:path>
              </a:pathLst>
            </a:custGeom>
            <a:solidFill>
              <a:srgbClr val="000000">
                <a:alpha val="0"/>
              </a:srgbClr>
            </a:solidFill>
          </p:spPr>
        </p:sp>
        <p:sp>
          <p:nvSpPr>
            <p:cNvPr id="25" name="TextBox 25"/>
            <p:cNvSpPr txBox="1"/>
            <p:nvPr/>
          </p:nvSpPr>
          <p:spPr>
            <a:xfrm>
              <a:off x="0" y="-28575"/>
              <a:ext cx="3574455" cy="475258"/>
            </a:xfrm>
            <a:prstGeom prst="rect">
              <a:avLst/>
            </a:prstGeom>
          </p:spPr>
          <p:txBody>
            <a:bodyPr lIns="0" tIns="0" rIns="0" bIns="0" rtlCol="0" anchor="t"/>
            <a:lstStyle/>
            <a:p>
              <a:pPr algn="ctr">
                <a:lnSpc>
                  <a:spcPts val="2625"/>
                </a:lnSpc>
              </a:pPr>
              <a:r>
                <a:rPr lang="en-US" sz="2000" b="1" dirty="0">
                  <a:solidFill>
                    <a:srgbClr val="000000"/>
                  </a:solidFill>
                  <a:latin typeface="Times New Roman" panose="02020603050405020304" pitchFamily="18" charset="0"/>
                  <a:ea typeface="Petrona"/>
                  <a:cs typeface="Times New Roman" panose="02020603050405020304" pitchFamily="18" charset="0"/>
                  <a:sym typeface="Petrona"/>
                </a:rPr>
                <a:t>Key Factors</a:t>
              </a:r>
            </a:p>
          </p:txBody>
        </p:sp>
      </p:grpSp>
      <p:grpSp>
        <p:nvGrpSpPr>
          <p:cNvPr id="26" name="Group 26"/>
          <p:cNvGrpSpPr/>
          <p:nvPr/>
        </p:nvGrpSpPr>
        <p:grpSpPr>
          <a:xfrm>
            <a:off x="6436370" y="2097732"/>
            <a:ext cx="5415260" cy="1969591"/>
            <a:chOff x="0" y="0"/>
            <a:chExt cx="7220347" cy="2626122"/>
          </a:xfrm>
        </p:grpSpPr>
        <p:sp>
          <p:nvSpPr>
            <p:cNvPr id="27" name="Freeform 27"/>
            <p:cNvSpPr/>
            <p:nvPr/>
          </p:nvSpPr>
          <p:spPr>
            <a:xfrm>
              <a:off x="0" y="0"/>
              <a:ext cx="7220347" cy="2626122"/>
            </a:xfrm>
            <a:custGeom>
              <a:avLst/>
              <a:gdLst/>
              <a:ahLst/>
              <a:cxnLst/>
              <a:rect l="l" t="t" r="r" b="b"/>
              <a:pathLst>
                <a:path w="7220347" h="2626122">
                  <a:moveTo>
                    <a:pt x="0" y="0"/>
                  </a:moveTo>
                  <a:lnTo>
                    <a:pt x="7220347" y="0"/>
                  </a:lnTo>
                  <a:lnTo>
                    <a:pt x="7220347" y="2626122"/>
                  </a:lnTo>
                  <a:lnTo>
                    <a:pt x="0" y="2626122"/>
                  </a:lnTo>
                  <a:close/>
                </a:path>
              </a:pathLst>
            </a:custGeom>
            <a:solidFill>
              <a:srgbClr val="000000">
                <a:alpha val="0"/>
              </a:srgbClr>
            </a:solidFill>
          </p:spPr>
        </p:sp>
        <p:sp>
          <p:nvSpPr>
            <p:cNvPr id="28" name="TextBox 28"/>
            <p:cNvSpPr txBox="1"/>
            <p:nvPr/>
          </p:nvSpPr>
          <p:spPr>
            <a:xfrm>
              <a:off x="0" y="-66675"/>
              <a:ext cx="7220347" cy="2692797"/>
            </a:xfrm>
            <a:prstGeom prst="rect">
              <a:avLst/>
            </a:prstGeom>
          </p:spPr>
          <p:txBody>
            <a:bodyPr lIns="0" tIns="0" rIns="0" bIns="0" rtlCol="0" anchor="t"/>
            <a:lstStyle/>
            <a:p>
              <a:pPr algn="ctr">
                <a:lnSpc>
                  <a:spcPts val="2562"/>
                </a:lnSpc>
              </a:pPr>
              <a:r>
                <a:rPr lang="en-US" sz="1562" b="1">
                  <a:solidFill>
                    <a:srgbClr val="272525"/>
                  </a:solidFill>
                  <a:latin typeface="Inter Bold"/>
                  <a:ea typeface="Inter Bold"/>
                  <a:cs typeface="Inter Bold"/>
                  <a:sym typeface="Inter Bold"/>
                </a:rPr>
                <a:t>Fuel efficiency</a:t>
              </a:r>
              <a:r>
                <a:rPr lang="en-US" sz="1562">
                  <a:solidFill>
                    <a:srgbClr val="272525"/>
                  </a:solidFill>
                  <a:latin typeface="Inter"/>
                  <a:ea typeface="Inter"/>
                  <a:cs typeface="Inter"/>
                  <a:sym typeface="Inter"/>
                </a:rPr>
                <a:t> is influenced by key factors such as </a:t>
              </a:r>
              <a:r>
                <a:rPr lang="en-US" sz="1562" b="1">
                  <a:solidFill>
                    <a:srgbClr val="272525"/>
                  </a:solidFill>
                  <a:latin typeface="Inter Bold"/>
                  <a:ea typeface="Inter Bold"/>
                  <a:cs typeface="Inter Bold"/>
                  <a:sym typeface="Inter Bold"/>
                </a:rPr>
                <a:t>engine type, vehicle weight, aerodynamics, tire pressure, driving habits (e.g., speed, acceleration, braking), fuel quality, and maintenance schedules</a:t>
              </a:r>
              <a:r>
                <a:rPr lang="en-US" sz="1562">
                  <a:solidFill>
                    <a:srgbClr val="272525"/>
                  </a:solidFill>
                  <a:latin typeface="Inter"/>
                  <a:ea typeface="Inter"/>
                  <a:cs typeface="Inter"/>
                  <a:sym typeface="Inter"/>
                </a:rPr>
                <a:t>. These factors significantly impact mileage, emissions, and overall vehicle performance. </a:t>
              </a:r>
              <a:r>
                <a:rPr lang="en-US" sz="1562">
                  <a:solidFill>
                    <a:srgbClr val="000000"/>
                  </a:solidFill>
                  <a:latin typeface="Inter"/>
                  <a:ea typeface="Inter"/>
                  <a:cs typeface="Inter"/>
                  <a:sym typeface="Inter"/>
                </a:rPr>
                <a:t>🚗⛽</a:t>
              </a:r>
            </a:p>
          </p:txBody>
        </p:sp>
      </p:grpSp>
      <p:grpSp>
        <p:nvGrpSpPr>
          <p:cNvPr id="29" name="Group 29"/>
          <p:cNvGrpSpPr/>
          <p:nvPr/>
        </p:nvGrpSpPr>
        <p:grpSpPr>
          <a:xfrm>
            <a:off x="12157919" y="2185690"/>
            <a:ext cx="5415260" cy="326677"/>
            <a:chOff x="0" y="0"/>
            <a:chExt cx="7220347" cy="435570"/>
          </a:xfrm>
        </p:grpSpPr>
        <p:sp>
          <p:nvSpPr>
            <p:cNvPr id="30" name="Freeform 30"/>
            <p:cNvSpPr/>
            <p:nvPr/>
          </p:nvSpPr>
          <p:spPr>
            <a:xfrm>
              <a:off x="0" y="0"/>
              <a:ext cx="7220347" cy="435570"/>
            </a:xfrm>
            <a:custGeom>
              <a:avLst/>
              <a:gdLst/>
              <a:ahLst/>
              <a:cxnLst/>
              <a:rect l="l" t="t" r="r" b="b"/>
              <a:pathLst>
                <a:path w="7220347" h="435570">
                  <a:moveTo>
                    <a:pt x="0" y="0"/>
                  </a:moveTo>
                  <a:lnTo>
                    <a:pt x="7220347" y="0"/>
                  </a:lnTo>
                  <a:lnTo>
                    <a:pt x="7220347" y="435570"/>
                  </a:lnTo>
                  <a:lnTo>
                    <a:pt x="0" y="435570"/>
                  </a:lnTo>
                  <a:close/>
                </a:path>
              </a:pathLst>
            </a:custGeom>
            <a:solidFill>
              <a:srgbClr val="000000">
                <a:alpha val="0"/>
              </a:srgbClr>
            </a:solidFill>
          </p:spPr>
        </p:sp>
        <p:sp>
          <p:nvSpPr>
            <p:cNvPr id="31" name="TextBox 31"/>
            <p:cNvSpPr txBox="1"/>
            <p:nvPr/>
          </p:nvSpPr>
          <p:spPr>
            <a:xfrm>
              <a:off x="0" y="-66675"/>
              <a:ext cx="7220347" cy="502245"/>
            </a:xfrm>
            <a:prstGeom prst="rect">
              <a:avLst/>
            </a:prstGeom>
          </p:spPr>
          <p:txBody>
            <a:bodyPr lIns="0" tIns="0" rIns="0" bIns="0" rtlCol="0" anchor="t"/>
            <a:lstStyle/>
            <a:p>
              <a:pPr algn="ctr">
                <a:lnSpc>
                  <a:spcPts val="2562"/>
                </a:lnSpc>
              </a:pPr>
              <a:r>
                <a:rPr lang="en-US" sz="2000" b="1" dirty="0">
                  <a:solidFill>
                    <a:srgbClr val="272525"/>
                  </a:solidFill>
                  <a:latin typeface="Times New Roman" panose="02020603050405020304" pitchFamily="18" charset="0"/>
                  <a:ea typeface="Inter Bold"/>
                  <a:cs typeface="Times New Roman" panose="02020603050405020304" pitchFamily="18" charset="0"/>
                  <a:sym typeface="Inter Bold"/>
                </a:rPr>
                <a:t>Future research</a:t>
              </a:r>
            </a:p>
          </p:txBody>
        </p:sp>
      </p:grpSp>
      <p:grpSp>
        <p:nvGrpSpPr>
          <p:cNvPr id="32" name="Group 32"/>
          <p:cNvGrpSpPr/>
          <p:nvPr/>
        </p:nvGrpSpPr>
        <p:grpSpPr>
          <a:xfrm>
            <a:off x="12157919" y="2634854"/>
            <a:ext cx="5415260" cy="2949625"/>
            <a:chOff x="0" y="0"/>
            <a:chExt cx="7220347" cy="3932833"/>
          </a:xfrm>
        </p:grpSpPr>
        <p:sp>
          <p:nvSpPr>
            <p:cNvPr id="33" name="Freeform 33"/>
            <p:cNvSpPr/>
            <p:nvPr/>
          </p:nvSpPr>
          <p:spPr>
            <a:xfrm>
              <a:off x="0" y="0"/>
              <a:ext cx="7220347" cy="3932833"/>
            </a:xfrm>
            <a:custGeom>
              <a:avLst/>
              <a:gdLst/>
              <a:ahLst/>
              <a:cxnLst/>
              <a:rect l="l" t="t" r="r" b="b"/>
              <a:pathLst>
                <a:path w="7220347" h="3932833">
                  <a:moveTo>
                    <a:pt x="0" y="0"/>
                  </a:moveTo>
                  <a:lnTo>
                    <a:pt x="7220347" y="0"/>
                  </a:lnTo>
                  <a:lnTo>
                    <a:pt x="7220347" y="3932833"/>
                  </a:lnTo>
                  <a:lnTo>
                    <a:pt x="0" y="3932833"/>
                  </a:lnTo>
                  <a:close/>
                </a:path>
              </a:pathLst>
            </a:custGeom>
            <a:solidFill>
              <a:srgbClr val="000000">
                <a:alpha val="0"/>
              </a:srgbClr>
            </a:solidFill>
          </p:spPr>
        </p:sp>
        <p:sp>
          <p:nvSpPr>
            <p:cNvPr id="34" name="TextBox 34"/>
            <p:cNvSpPr txBox="1"/>
            <p:nvPr/>
          </p:nvSpPr>
          <p:spPr>
            <a:xfrm>
              <a:off x="0" y="-66675"/>
              <a:ext cx="7220347" cy="3999508"/>
            </a:xfrm>
            <a:prstGeom prst="rect">
              <a:avLst/>
            </a:prstGeom>
          </p:spPr>
          <p:txBody>
            <a:bodyPr lIns="0" tIns="0" rIns="0" bIns="0" rtlCol="0" anchor="t"/>
            <a:lstStyle/>
            <a:p>
              <a:pPr algn="ctr">
                <a:lnSpc>
                  <a:spcPts val="2562"/>
                </a:lnSpc>
              </a:pPr>
              <a:r>
                <a:rPr lang="en-US" sz="1562">
                  <a:solidFill>
                    <a:srgbClr val="272525"/>
                  </a:solidFill>
                  <a:latin typeface="Inter"/>
                  <a:ea typeface="Inter"/>
                  <a:cs typeface="Inter"/>
                  <a:sym typeface="Inter"/>
                </a:rPr>
                <a:t>For future research, incorporating </a:t>
              </a:r>
              <a:r>
                <a:rPr lang="en-US" sz="1562" b="1">
                  <a:solidFill>
                    <a:srgbClr val="272525"/>
                  </a:solidFill>
                  <a:latin typeface="Inter Bold"/>
                  <a:ea typeface="Inter Bold"/>
                  <a:cs typeface="Inter Bold"/>
                  <a:sym typeface="Inter Bold"/>
                </a:rPr>
                <a:t>advanced deep learning models, real-time vehicle telemetry data, environmental factors (e.g., weather, road conditions), and driver behavior analytics</a:t>
              </a:r>
              <a:r>
                <a:rPr lang="en-US" sz="1562">
                  <a:solidFill>
                    <a:srgbClr val="272525"/>
                  </a:solidFill>
                  <a:latin typeface="Inter"/>
                  <a:ea typeface="Inter"/>
                  <a:cs typeface="Inter"/>
                  <a:sym typeface="Inter"/>
                </a:rPr>
                <a:t> could enhance fuel efficiency predictions. Additionally, developing </a:t>
              </a:r>
              <a:r>
                <a:rPr lang="en-US" sz="1562" b="1">
                  <a:solidFill>
                    <a:srgbClr val="272525"/>
                  </a:solidFill>
                  <a:latin typeface="Inter Bold"/>
                  <a:ea typeface="Inter Bold"/>
                  <a:cs typeface="Inter Bold"/>
                  <a:sym typeface="Inter Bold"/>
                </a:rPr>
                <a:t>personalized eco-driving recommendations</a:t>
              </a:r>
              <a:r>
                <a:rPr lang="en-US" sz="1562">
                  <a:solidFill>
                    <a:srgbClr val="272525"/>
                  </a:solidFill>
                  <a:latin typeface="Inter"/>
                  <a:ea typeface="Inter"/>
                  <a:cs typeface="Inter"/>
                  <a:sym typeface="Inter"/>
                </a:rPr>
                <a:t> based on predictive insights can help optimize fuel consumption and reduce emissions. </a:t>
              </a:r>
              <a:r>
                <a:rPr lang="en-US" sz="1562">
                  <a:solidFill>
                    <a:srgbClr val="000000"/>
                  </a:solidFill>
                  <a:latin typeface="Inter"/>
                  <a:ea typeface="Inter"/>
                  <a:cs typeface="Inter"/>
                  <a:sym typeface="Inter"/>
                </a:rPr>
                <a:t>🚗🔬</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2157"/>
              </a:srgbClr>
            </a:solidFill>
          </p:spPr>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sp>
      <p:grpSp>
        <p:nvGrpSpPr>
          <p:cNvPr id="7" name="Group 7"/>
          <p:cNvGrpSpPr/>
          <p:nvPr/>
        </p:nvGrpSpPr>
        <p:grpSpPr>
          <a:xfrm>
            <a:off x="992238" y="2098476"/>
            <a:ext cx="7442746" cy="930325"/>
            <a:chOff x="0" y="0"/>
            <a:chExt cx="9923662" cy="1240433"/>
          </a:xfrm>
        </p:grpSpPr>
        <p:sp>
          <p:nvSpPr>
            <p:cNvPr id="8" name="Freeform 8"/>
            <p:cNvSpPr/>
            <p:nvPr/>
          </p:nvSpPr>
          <p:spPr>
            <a:xfrm>
              <a:off x="0" y="0"/>
              <a:ext cx="9923662" cy="1240433"/>
            </a:xfrm>
            <a:custGeom>
              <a:avLst/>
              <a:gdLst/>
              <a:ahLst/>
              <a:cxnLst/>
              <a:rect l="l" t="t" r="r" b="b"/>
              <a:pathLst>
                <a:path w="9923662" h="1240433">
                  <a:moveTo>
                    <a:pt x="0" y="0"/>
                  </a:moveTo>
                  <a:lnTo>
                    <a:pt x="9923662" y="0"/>
                  </a:lnTo>
                  <a:lnTo>
                    <a:pt x="9923662" y="1240433"/>
                  </a:lnTo>
                  <a:lnTo>
                    <a:pt x="0" y="1240433"/>
                  </a:lnTo>
                  <a:close/>
                </a:path>
              </a:pathLst>
            </a:custGeom>
            <a:solidFill>
              <a:srgbClr val="000000">
                <a:alpha val="0"/>
              </a:srgbClr>
            </a:solidFill>
          </p:spPr>
        </p:sp>
        <p:sp>
          <p:nvSpPr>
            <p:cNvPr id="9" name="TextBox 9"/>
            <p:cNvSpPr txBox="1"/>
            <p:nvPr/>
          </p:nvSpPr>
          <p:spPr>
            <a:xfrm>
              <a:off x="0" y="-47625"/>
              <a:ext cx="9923662" cy="1288058"/>
            </a:xfrm>
            <a:prstGeom prst="rect">
              <a:avLst/>
            </a:prstGeom>
          </p:spPr>
          <p:txBody>
            <a:bodyPr lIns="0" tIns="0" rIns="0" bIns="0" rtlCol="0" anchor="t"/>
            <a:lstStyle/>
            <a:p>
              <a:pPr algn="l">
                <a:lnSpc>
                  <a:spcPts val="7312"/>
                </a:lnSpc>
              </a:pPr>
              <a:r>
                <a:rPr lang="en-US" sz="5812">
                  <a:solidFill>
                    <a:srgbClr val="000000"/>
                  </a:solidFill>
                  <a:latin typeface="Petrona"/>
                  <a:ea typeface="Petrona"/>
                  <a:cs typeface="Petrona"/>
                  <a:sym typeface="Petrona"/>
                </a:rPr>
                <a:t>Thank You..!</a:t>
              </a:r>
            </a:p>
          </p:txBody>
        </p:sp>
      </p:grpSp>
      <p:grpSp>
        <p:nvGrpSpPr>
          <p:cNvPr id="10" name="Group 10"/>
          <p:cNvGrpSpPr/>
          <p:nvPr/>
        </p:nvGrpSpPr>
        <p:grpSpPr>
          <a:xfrm>
            <a:off x="992238" y="3454004"/>
            <a:ext cx="9445526" cy="1814512"/>
            <a:chOff x="0" y="0"/>
            <a:chExt cx="12594035" cy="2419350"/>
          </a:xfrm>
        </p:grpSpPr>
        <p:sp>
          <p:nvSpPr>
            <p:cNvPr id="11" name="Freeform 11"/>
            <p:cNvSpPr/>
            <p:nvPr/>
          </p:nvSpPr>
          <p:spPr>
            <a:xfrm>
              <a:off x="0" y="0"/>
              <a:ext cx="12594035" cy="2419350"/>
            </a:xfrm>
            <a:custGeom>
              <a:avLst/>
              <a:gdLst/>
              <a:ahLst/>
              <a:cxnLst/>
              <a:rect l="l" t="t" r="r" b="b"/>
              <a:pathLst>
                <a:path w="12594035" h="2419350">
                  <a:moveTo>
                    <a:pt x="0" y="0"/>
                  </a:moveTo>
                  <a:lnTo>
                    <a:pt x="12594035" y="0"/>
                  </a:lnTo>
                  <a:lnTo>
                    <a:pt x="12594035" y="2419350"/>
                  </a:lnTo>
                  <a:lnTo>
                    <a:pt x="0" y="2419350"/>
                  </a:lnTo>
                  <a:close/>
                </a:path>
              </a:pathLst>
            </a:custGeom>
            <a:solidFill>
              <a:srgbClr val="000000">
                <a:alpha val="0"/>
              </a:srgbClr>
            </a:solidFill>
          </p:spPr>
        </p:sp>
        <p:sp>
          <p:nvSpPr>
            <p:cNvPr id="12" name="TextBox 12"/>
            <p:cNvSpPr txBox="1"/>
            <p:nvPr/>
          </p:nvSpPr>
          <p:spPr>
            <a:xfrm>
              <a:off x="0" y="-85725"/>
              <a:ext cx="12594035" cy="2505075"/>
            </a:xfrm>
            <a:prstGeom prst="rect">
              <a:avLst/>
            </a:prstGeom>
          </p:spPr>
          <p:txBody>
            <a:bodyPr lIns="0" tIns="0" rIns="0" bIns="0" rtlCol="0" anchor="t"/>
            <a:lstStyle/>
            <a:p>
              <a:pPr marL="329902" lvl="1" indent="-164951" algn="l">
                <a:lnSpc>
                  <a:spcPts val="3562"/>
                </a:lnSpc>
                <a:buFont typeface="Arial"/>
                <a:buChar char="•"/>
              </a:pPr>
              <a:r>
                <a:rPr lang="en-US" sz="2187">
                  <a:solidFill>
                    <a:srgbClr val="272525"/>
                  </a:solidFill>
                  <a:latin typeface="Inter"/>
                  <a:ea typeface="Inter"/>
                  <a:cs typeface="Inter"/>
                  <a:sym typeface="Inter"/>
                </a:rPr>
                <a:t>Thank you for your attention. </a:t>
              </a:r>
              <a:r>
                <a:rPr lang="en-US" sz="2187" b="1">
                  <a:solidFill>
                    <a:srgbClr val="272525"/>
                  </a:solidFill>
                  <a:latin typeface="Inter Bold"/>
                  <a:ea typeface="Inter Bold"/>
                  <a:cs typeface="Inter Bold"/>
                  <a:sym typeface="Inter Bold"/>
                </a:rPr>
                <a:t>Predicting fuel efficiency</a:t>
              </a:r>
              <a:r>
                <a:rPr lang="en-US" sz="2187">
                  <a:solidFill>
                    <a:srgbClr val="272525"/>
                  </a:solidFill>
                  <a:latin typeface="Inter"/>
                  <a:ea typeface="Inter"/>
                  <a:cs typeface="Inter"/>
                  <a:sym typeface="Inter"/>
                </a:rPr>
                <a:t> is essential for optimizing vehicle performance and reducing fuel consumption. Accurate predictions enable </a:t>
              </a:r>
              <a:r>
                <a:rPr lang="en-US" sz="2187" b="1">
                  <a:solidFill>
                    <a:srgbClr val="272525"/>
                  </a:solidFill>
                  <a:latin typeface="Inter Bold"/>
                  <a:ea typeface="Inter Bold"/>
                  <a:cs typeface="Inter Bold"/>
                  <a:sym typeface="Inter Bold"/>
                </a:rPr>
                <a:t>smarter driving strategies, cost savings, and lower environmental impact</a:t>
              </a:r>
              <a:r>
                <a:rPr lang="en-US" sz="2187">
                  <a:solidFill>
                    <a:srgbClr val="272525"/>
                  </a:solidFill>
                  <a:latin typeface="Inter"/>
                  <a:ea typeface="Inter"/>
                  <a:cs typeface="Inter"/>
                  <a:sym typeface="Inter"/>
                </a:rPr>
                <a:t>.</a:t>
              </a:r>
            </a:p>
          </p:txBody>
        </p:sp>
      </p:grpSp>
      <p:grpSp>
        <p:nvGrpSpPr>
          <p:cNvPr id="13" name="Group 13"/>
          <p:cNvGrpSpPr/>
          <p:nvPr/>
        </p:nvGrpSpPr>
        <p:grpSpPr>
          <a:xfrm>
            <a:off x="992238" y="5367635"/>
            <a:ext cx="9445526" cy="1814512"/>
            <a:chOff x="0" y="0"/>
            <a:chExt cx="12594035" cy="2419350"/>
          </a:xfrm>
        </p:grpSpPr>
        <p:sp>
          <p:nvSpPr>
            <p:cNvPr id="14" name="Freeform 14"/>
            <p:cNvSpPr/>
            <p:nvPr/>
          </p:nvSpPr>
          <p:spPr>
            <a:xfrm>
              <a:off x="0" y="0"/>
              <a:ext cx="12594035" cy="2419350"/>
            </a:xfrm>
            <a:custGeom>
              <a:avLst/>
              <a:gdLst/>
              <a:ahLst/>
              <a:cxnLst/>
              <a:rect l="l" t="t" r="r" b="b"/>
              <a:pathLst>
                <a:path w="12594035" h="2419350">
                  <a:moveTo>
                    <a:pt x="0" y="0"/>
                  </a:moveTo>
                  <a:lnTo>
                    <a:pt x="12594035" y="0"/>
                  </a:lnTo>
                  <a:lnTo>
                    <a:pt x="12594035" y="2419350"/>
                  </a:lnTo>
                  <a:lnTo>
                    <a:pt x="0" y="2419350"/>
                  </a:lnTo>
                  <a:close/>
                </a:path>
              </a:pathLst>
            </a:custGeom>
            <a:solidFill>
              <a:srgbClr val="000000">
                <a:alpha val="0"/>
              </a:srgbClr>
            </a:solidFill>
          </p:spPr>
        </p:sp>
        <p:sp>
          <p:nvSpPr>
            <p:cNvPr id="15" name="TextBox 15"/>
            <p:cNvSpPr txBox="1"/>
            <p:nvPr/>
          </p:nvSpPr>
          <p:spPr>
            <a:xfrm>
              <a:off x="0" y="-85725"/>
              <a:ext cx="12594035" cy="2505075"/>
            </a:xfrm>
            <a:prstGeom prst="rect">
              <a:avLst/>
            </a:prstGeom>
          </p:spPr>
          <p:txBody>
            <a:bodyPr lIns="0" tIns="0" rIns="0" bIns="0" rtlCol="0" anchor="t"/>
            <a:lstStyle/>
            <a:p>
              <a:pPr marL="329902" lvl="1" indent="-164951" algn="l">
                <a:lnSpc>
                  <a:spcPts val="3562"/>
                </a:lnSpc>
                <a:buFont typeface="Arial"/>
                <a:buChar char="•"/>
              </a:pPr>
              <a:r>
                <a:rPr lang="en-US" sz="2187">
                  <a:solidFill>
                    <a:srgbClr val="272525"/>
                  </a:solidFill>
                  <a:latin typeface="Inter"/>
                  <a:ea typeface="Inter"/>
                  <a:cs typeface="Inter"/>
                  <a:sym typeface="Inter"/>
                </a:rPr>
                <a:t>Our machine learning models provide </a:t>
              </a:r>
              <a:r>
                <a:rPr lang="en-US" sz="2187" b="1">
                  <a:solidFill>
                    <a:srgbClr val="272525"/>
                  </a:solidFill>
                  <a:latin typeface="Inter Bold"/>
                  <a:ea typeface="Inter Bold"/>
                  <a:cs typeface="Inter Bold"/>
                  <a:sym typeface="Inter Bold"/>
                </a:rPr>
                <a:t>reliable insights</a:t>
              </a:r>
              <a:r>
                <a:rPr lang="en-US" sz="2187">
                  <a:solidFill>
                    <a:srgbClr val="272525"/>
                  </a:solidFill>
                  <a:latin typeface="Inter"/>
                  <a:ea typeface="Inter"/>
                  <a:cs typeface="Inter"/>
                  <a:sym typeface="Inter"/>
                </a:rPr>
                <a:t>, helping drivers and manufacturers enhance fuel economy. By leveraging data-driven approaches, we can contribute to a </a:t>
              </a:r>
              <a:r>
                <a:rPr lang="en-US" sz="2187" b="1">
                  <a:solidFill>
                    <a:srgbClr val="272525"/>
                  </a:solidFill>
                  <a:latin typeface="Inter Bold"/>
                  <a:ea typeface="Inter Bold"/>
                  <a:cs typeface="Inter Bold"/>
                  <a:sym typeface="Inter Bold"/>
                </a:rPr>
                <a:t>more sustainable and energy-efficient future</a:t>
              </a:r>
              <a:r>
                <a:rPr lang="en-US" sz="2187">
                  <a:solidFill>
                    <a:srgbClr val="272525"/>
                  </a:solidFill>
                  <a:latin typeface="Inter"/>
                  <a:ea typeface="Inter"/>
                  <a:cs typeface="Inter"/>
                  <a:sym typeface="Inter"/>
                </a:rPr>
                <a:t>.</a:t>
              </a:r>
            </a:p>
          </p:txBody>
        </p:sp>
      </p:grpSp>
      <p:grpSp>
        <p:nvGrpSpPr>
          <p:cNvPr id="16" name="Group 16"/>
          <p:cNvGrpSpPr/>
          <p:nvPr/>
        </p:nvGrpSpPr>
        <p:grpSpPr>
          <a:xfrm>
            <a:off x="992238" y="7281267"/>
            <a:ext cx="9445526" cy="907256"/>
            <a:chOff x="0" y="0"/>
            <a:chExt cx="12594035" cy="1209675"/>
          </a:xfrm>
        </p:grpSpPr>
        <p:sp>
          <p:nvSpPr>
            <p:cNvPr id="17" name="Freeform 17"/>
            <p:cNvSpPr/>
            <p:nvPr/>
          </p:nvSpPr>
          <p:spPr>
            <a:xfrm>
              <a:off x="0" y="0"/>
              <a:ext cx="12594035" cy="1209675"/>
            </a:xfrm>
            <a:custGeom>
              <a:avLst/>
              <a:gdLst/>
              <a:ahLst/>
              <a:cxnLst/>
              <a:rect l="l" t="t" r="r" b="b"/>
              <a:pathLst>
                <a:path w="12594035" h="1209675">
                  <a:moveTo>
                    <a:pt x="0" y="0"/>
                  </a:moveTo>
                  <a:lnTo>
                    <a:pt x="12594035" y="0"/>
                  </a:lnTo>
                  <a:lnTo>
                    <a:pt x="12594035" y="1209675"/>
                  </a:lnTo>
                  <a:lnTo>
                    <a:pt x="0" y="1209675"/>
                  </a:lnTo>
                  <a:close/>
                </a:path>
              </a:pathLst>
            </a:custGeom>
            <a:solidFill>
              <a:srgbClr val="000000">
                <a:alpha val="0"/>
              </a:srgbClr>
            </a:solidFill>
          </p:spPr>
        </p:sp>
        <p:sp>
          <p:nvSpPr>
            <p:cNvPr id="18" name="TextBox 18"/>
            <p:cNvSpPr txBox="1"/>
            <p:nvPr/>
          </p:nvSpPr>
          <p:spPr>
            <a:xfrm>
              <a:off x="0" y="-85725"/>
              <a:ext cx="12594035" cy="1295400"/>
            </a:xfrm>
            <a:prstGeom prst="rect">
              <a:avLst/>
            </a:prstGeom>
          </p:spPr>
          <p:txBody>
            <a:bodyPr lIns="0" tIns="0" rIns="0" bIns="0" rtlCol="0" anchor="t"/>
            <a:lstStyle/>
            <a:p>
              <a:pPr marL="329902" lvl="1" indent="-164951" algn="l">
                <a:lnSpc>
                  <a:spcPts val="3562"/>
                </a:lnSpc>
                <a:buFont typeface="Arial"/>
                <a:buChar char="•"/>
              </a:pPr>
              <a:r>
                <a:rPr lang="en-US" sz="2187">
                  <a:solidFill>
                    <a:srgbClr val="272525"/>
                  </a:solidFill>
                  <a:latin typeface="Inter"/>
                  <a:ea typeface="Inter"/>
                  <a:cs typeface="Inter"/>
                  <a:sym typeface="Inter"/>
                </a:rPr>
                <a:t>We hope this research aids in </a:t>
              </a:r>
              <a:r>
                <a:rPr lang="en-US" sz="2187" b="1">
                  <a:solidFill>
                    <a:srgbClr val="272525"/>
                  </a:solidFill>
                  <a:latin typeface="Inter Bold"/>
                  <a:ea typeface="Inter Bold"/>
                  <a:cs typeface="Inter Bold"/>
                  <a:sym typeface="Inter Bold"/>
                </a:rPr>
                <a:t>better fuel management</a:t>
              </a:r>
              <a:r>
                <a:rPr lang="en-US" sz="2187">
                  <a:solidFill>
                    <a:srgbClr val="272525"/>
                  </a:solidFill>
                  <a:latin typeface="Inter"/>
                  <a:ea typeface="Inter"/>
                  <a:cs typeface="Inter"/>
                  <a:sym typeface="Inter"/>
                </a:rPr>
                <a:t> and promotes eco-friendly transportation solutions. </a:t>
              </a:r>
              <a:r>
                <a:rPr lang="en-US" sz="2187">
                  <a:solidFill>
                    <a:srgbClr val="000000"/>
                  </a:solidFill>
                  <a:latin typeface="Inter"/>
                  <a:ea typeface="Inter"/>
                  <a:cs typeface="Inter"/>
                  <a:sym typeface="Inter"/>
                </a:rPr>
                <a:t>🚗⛽🌍</a:t>
              </a:r>
            </a:p>
          </p:txBody>
        </p:sp>
      </p:grpSp>
      <p:sp>
        <p:nvSpPr>
          <p:cNvPr id="19" name="Freeform 19"/>
          <p:cNvSpPr/>
          <p:nvPr/>
        </p:nvSpPr>
        <p:spPr>
          <a:xfrm>
            <a:off x="12122668" y="2245413"/>
            <a:ext cx="5472664" cy="6110761"/>
          </a:xfrm>
          <a:custGeom>
            <a:avLst/>
            <a:gdLst/>
            <a:ahLst/>
            <a:cxnLst/>
            <a:rect l="l" t="t" r="r" b="b"/>
            <a:pathLst>
              <a:path w="5472664" h="6110761">
                <a:moveTo>
                  <a:pt x="0" y="0"/>
                </a:moveTo>
                <a:lnTo>
                  <a:pt x="5472664" y="0"/>
                </a:lnTo>
                <a:lnTo>
                  <a:pt x="5472664" y="6110761"/>
                </a:lnTo>
                <a:lnTo>
                  <a:pt x="0" y="6110761"/>
                </a:lnTo>
                <a:lnTo>
                  <a:pt x="0" y="0"/>
                </a:lnTo>
                <a:close/>
              </a:path>
            </a:pathLst>
          </a:custGeom>
          <a:blipFill>
            <a:blip r:embed="rId7"/>
            <a:stretch>
              <a:fillRect l="-7352" r="-7352"/>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55686"/>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6" name="Group 6"/>
          <p:cNvGrpSpPr/>
          <p:nvPr/>
        </p:nvGrpSpPr>
        <p:grpSpPr>
          <a:xfrm>
            <a:off x="7850237" y="1316385"/>
            <a:ext cx="7442746" cy="930325"/>
            <a:chOff x="0" y="0"/>
            <a:chExt cx="9923662" cy="1240433"/>
          </a:xfrm>
        </p:grpSpPr>
        <p:sp>
          <p:nvSpPr>
            <p:cNvPr id="7" name="Freeform 7"/>
            <p:cNvSpPr/>
            <p:nvPr/>
          </p:nvSpPr>
          <p:spPr>
            <a:xfrm>
              <a:off x="0" y="0"/>
              <a:ext cx="9923662" cy="1240433"/>
            </a:xfrm>
            <a:custGeom>
              <a:avLst/>
              <a:gdLst/>
              <a:ahLst/>
              <a:cxnLst/>
              <a:rect l="l" t="t" r="r" b="b"/>
              <a:pathLst>
                <a:path w="9923662" h="1240433">
                  <a:moveTo>
                    <a:pt x="0" y="0"/>
                  </a:moveTo>
                  <a:lnTo>
                    <a:pt x="9923662" y="0"/>
                  </a:lnTo>
                  <a:lnTo>
                    <a:pt x="9923662" y="1240433"/>
                  </a:lnTo>
                  <a:lnTo>
                    <a:pt x="0" y="1240433"/>
                  </a:lnTo>
                  <a:close/>
                </a:path>
              </a:pathLst>
            </a:custGeom>
            <a:solidFill>
              <a:srgbClr val="000000">
                <a:alpha val="0"/>
              </a:srgbClr>
            </a:solidFill>
          </p:spPr>
        </p:sp>
        <p:sp>
          <p:nvSpPr>
            <p:cNvPr id="8" name="TextBox 8"/>
            <p:cNvSpPr txBox="1"/>
            <p:nvPr/>
          </p:nvSpPr>
          <p:spPr>
            <a:xfrm>
              <a:off x="0" y="-47625"/>
              <a:ext cx="9923662" cy="1288058"/>
            </a:xfrm>
            <a:prstGeom prst="rect">
              <a:avLst/>
            </a:prstGeom>
          </p:spPr>
          <p:txBody>
            <a:bodyPr lIns="0" tIns="0" rIns="0" bIns="0" rtlCol="0" anchor="t"/>
            <a:lstStyle/>
            <a:p>
              <a:pPr algn="l">
                <a:lnSpc>
                  <a:spcPts val="7312"/>
                </a:lnSpc>
              </a:pPr>
              <a:r>
                <a:rPr lang="en-US" sz="5812">
                  <a:solidFill>
                    <a:srgbClr val="000000"/>
                  </a:solidFill>
                  <a:latin typeface="Petrona"/>
                  <a:ea typeface="Petrona"/>
                  <a:cs typeface="Petrona"/>
                  <a:sym typeface="Petrona"/>
                </a:rPr>
                <a:t>Introduction: </a:t>
              </a:r>
            </a:p>
          </p:txBody>
        </p:sp>
      </p:grpSp>
      <p:grpSp>
        <p:nvGrpSpPr>
          <p:cNvPr id="9" name="Group 9"/>
          <p:cNvGrpSpPr/>
          <p:nvPr/>
        </p:nvGrpSpPr>
        <p:grpSpPr>
          <a:xfrm>
            <a:off x="7850237" y="2927002"/>
            <a:ext cx="4376886" cy="453629"/>
            <a:chOff x="0" y="0"/>
            <a:chExt cx="5835848" cy="604838"/>
          </a:xfrm>
        </p:grpSpPr>
        <p:sp>
          <p:nvSpPr>
            <p:cNvPr id="10" name="Freeform 10"/>
            <p:cNvSpPr/>
            <p:nvPr/>
          </p:nvSpPr>
          <p:spPr>
            <a:xfrm>
              <a:off x="0" y="0"/>
              <a:ext cx="5835848" cy="604838"/>
            </a:xfrm>
            <a:custGeom>
              <a:avLst/>
              <a:gdLst/>
              <a:ahLst/>
              <a:cxnLst/>
              <a:rect l="l" t="t" r="r" b="b"/>
              <a:pathLst>
                <a:path w="5835848" h="604838">
                  <a:moveTo>
                    <a:pt x="0" y="0"/>
                  </a:moveTo>
                  <a:lnTo>
                    <a:pt x="5835848" y="0"/>
                  </a:lnTo>
                  <a:lnTo>
                    <a:pt x="5835848" y="604838"/>
                  </a:lnTo>
                  <a:lnTo>
                    <a:pt x="0" y="604838"/>
                  </a:lnTo>
                  <a:close/>
                </a:path>
              </a:pathLst>
            </a:custGeom>
            <a:solidFill>
              <a:srgbClr val="000000">
                <a:alpha val="0"/>
              </a:srgbClr>
            </a:solidFill>
          </p:spPr>
        </p:sp>
        <p:sp>
          <p:nvSpPr>
            <p:cNvPr id="11" name="TextBox 11"/>
            <p:cNvSpPr txBox="1"/>
            <p:nvPr/>
          </p:nvSpPr>
          <p:spPr>
            <a:xfrm>
              <a:off x="0" y="-85725"/>
              <a:ext cx="5835848" cy="690563"/>
            </a:xfrm>
            <a:prstGeom prst="rect">
              <a:avLst/>
            </a:prstGeom>
          </p:spPr>
          <p:txBody>
            <a:bodyPr lIns="0" tIns="0" rIns="0" bIns="0" rtlCol="0" anchor="t"/>
            <a:lstStyle/>
            <a:p>
              <a:pPr algn="l">
                <a:lnSpc>
                  <a:spcPts val="3562"/>
                </a:lnSpc>
              </a:pPr>
              <a:r>
                <a:rPr lang="en-US" sz="2187" b="1">
                  <a:solidFill>
                    <a:srgbClr val="272525"/>
                  </a:solidFill>
                  <a:latin typeface="Inter Bold"/>
                  <a:ea typeface="Inter Bold"/>
                  <a:cs typeface="Inter Bold"/>
                  <a:sym typeface="Inter Bold"/>
                </a:rPr>
                <a:t>OBJECTIVE</a:t>
              </a:r>
            </a:p>
          </p:txBody>
        </p:sp>
      </p:grpSp>
      <p:grpSp>
        <p:nvGrpSpPr>
          <p:cNvPr id="12" name="Group 12"/>
          <p:cNvGrpSpPr/>
          <p:nvPr/>
        </p:nvGrpSpPr>
        <p:grpSpPr>
          <a:xfrm>
            <a:off x="7850237" y="3635722"/>
            <a:ext cx="4376886" cy="5622578"/>
            <a:chOff x="0" y="0"/>
            <a:chExt cx="5835848" cy="7496770"/>
          </a:xfrm>
        </p:grpSpPr>
        <p:sp>
          <p:nvSpPr>
            <p:cNvPr id="13" name="Freeform 13"/>
            <p:cNvSpPr/>
            <p:nvPr/>
          </p:nvSpPr>
          <p:spPr>
            <a:xfrm>
              <a:off x="0" y="0"/>
              <a:ext cx="5835848" cy="7496770"/>
            </a:xfrm>
            <a:custGeom>
              <a:avLst/>
              <a:gdLst/>
              <a:ahLst/>
              <a:cxnLst/>
              <a:rect l="l" t="t" r="r" b="b"/>
              <a:pathLst>
                <a:path w="5835848" h="7496770">
                  <a:moveTo>
                    <a:pt x="0" y="0"/>
                  </a:moveTo>
                  <a:lnTo>
                    <a:pt x="5835848" y="0"/>
                  </a:lnTo>
                  <a:lnTo>
                    <a:pt x="5835848" y="7496770"/>
                  </a:lnTo>
                  <a:lnTo>
                    <a:pt x="0" y="7496770"/>
                  </a:lnTo>
                  <a:close/>
                </a:path>
              </a:pathLst>
            </a:custGeom>
            <a:solidFill>
              <a:srgbClr val="000000">
                <a:alpha val="0"/>
              </a:srgbClr>
            </a:solidFill>
          </p:spPr>
        </p:sp>
        <p:sp>
          <p:nvSpPr>
            <p:cNvPr id="14" name="TextBox 14"/>
            <p:cNvSpPr txBox="1"/>
            <p:nvPr/>
          </p:nvSpPr>
          <p:spPr>
            <a:xfrm>
              <a:off x="0" y="-76200"/>
              <a:ext cx="5835848" cy="7572970"/>
            </a:xfrm>
            <a:prstGeom prst="rect">
              <a:avLst/>
            </a:prstGeom>
          </p:spPr>
          <p:txBody>
            <a:bodyPr lIns="0" tIns="0" rIns="0" bIns="0" rtlCol="0" anchor="t"/>
            <a:lstStyle/>
            <a:p>
              <a:pPr algn="l">
                <a:lnSpc>
                  <a:spcPts val="2812"/>
                </a:lnSpc>
              </a:pPr>
              <a:r>
                <a:rPr lang="en-US" sz="1750">
                  <a:solidFill>
                    <a:srgbClr val="272525"/>
                  </a:solidFill>
                  <a:latin typeface="Inter"/>
                  <a:ea typeface="Inter"/>
                  <a:cs typeface="Inter"/>
                  <a:sym typeface="Inter"/>
                </a:rPr>
                <a:t>The objective of this project is to develop an accurate fuel efficiency prediction model based on vehicle attributes such as engine specifications, weight, fuel type, driving conditions, and external environmental factors. This predictive approach aims to help manufacturers optimize vehicle performance, assist consumers in making fuel-efficient choices, and support policymakers in developing sustainable transportation strategies to reduce fuel consumption and emissions.</a:t>
              </a:r>
            </a:p>
          </p:txBody>
        </p:sp>
      </p:grpSp>
      <p:grpSp>
        <p:nvGrpSpPr>
          <p:cNvPr id="15" name="Group 15"/>
          <p:cNvGrpSpPr/>
          <p:nvPr/>
        </p:nvGrpSpPr>
        <p:grpSpPr>
          <a:xfrm>
            <a:off x="12928401" y="2927002"/>
            <a:ext cx="4376886" cy="453629"/>
            <a:chOff x="0" y="0"/>
            <a:chExt cx="5835848" cy="604838"/>
          </a:xfrm>
        </p:grpSpPr>
        <p:sp>
          <p:nvSpPr>
            <p:cNvPr id="16" name="Freeform 16"/>
            <p:cNvSpPr/>
            <p:nvPr/>
          </p:nvSpPr>
          <p:spPr>
            <a:xfrm>
              <a:off x="0" y="0"/>
              <a:ext cx="5835848" cy="604838"/>
            </a:xfrm>
            <a:custGeom>
              <a:avLst/>
              <a:gdLst/>
              <a:ahLst/>
              <a:cxnLst/>
              <a:rect l="l" t="t" r="r" b="b"/>
              <a:pathLst>
                <a:path w="5835848" h="604838">
                  <a:moveTo>
                    <a:pt x="0" y="0"/>
                  </a:moveTo>
                  <a:lnTo>
                    <a:pt x="5835848" y="0"/>
                  </a:lnTo>
                  <a:lnTo>
                    <a:pt x="5835848" y="604838"/>
                  </a:lnTo>
                  <a:lnTo>
                    <a:pt x="0" y="604838"/>
                  </a:lnTo>
                  <a:close/>
                </a:path>
              </a:pathLst>
            </a:custGeom>
            <a:solidFill>
              <a:srgbClr val="000000">
                <a:alpha val="0"/>
              </a:srgbClr>
            </a:solidFill>
          </p:spPr>
        </p:sp>
        <p:sp>
          <p:nvSpPr>
            <p:cNvPr id="17" name="TextBox 17"/>
            <p:cNvSpPr txBox="1"/>
            <p:nvPr/>
          </p:nvSpPr>
          <p:spPr>
            <a:xfrm>
              <a:off x="0" y="-85725"/>
              <a:ext cx="5835848" cy="690563"/>
            </a:xfrm>
            <a:prstGeom prst="rect">
              <a:avLst/>
            </a:prstGeom>
          </p:spPr>
          <p:txBody>
            <a:bodyPr lIns="0" tIns="0" rIns="0" bIns="0" rtlCol="0" anchor="t"/>
            <a:lstStyle/>
            <a:p>
              <a:pPr algn="l">
                <a:lnSpc>
                  <a:spcPts val="3562"/>
                </a:lnSpc>
              </a:pPr>
              <a:r>
                <a:rPr lang="en-US" sz="2187" b="1">
                  <a:solidFill>
                    <a:srgbClr val="272525"/>
                  </a:solidFill>
                  <a:latin typeface="Inter Bold"/>
                  <a:ea typeface="Inter Bold"/>
                  <a:cs typeface="Inter Bold"/>
                  <a:sym typeface="Inter Bold"/>
                </a:rPr>
                <a:t>IMPORTENCE</a:t>
              </a:r>
            </a:p>
          </p:txBody>
        </p:sp>
      </p:grpSp>
      <p:grpSp>
        <p:nvGrpSpPr>
          <p:cNvPr id="18" name="Group 18"/>
          <p:cNvGrpSpPr/>
          <p:nvPr/>
        </p:nvGrpSpPr>
        <p:grpSpPr>
          <a:xfrm>
            <a:off x="12928401" y="3635722"/>
            <a:ext cx="4376886" cy="5622578"/>
            <a:chOff x="0" y="0"/>
            <a:chExt cx="5835848" cy="7496770"/>
          </a:xfrm>
        </p:grpSpPr>
        <p:sp>
          <p:nvSpPr>
            <p:cNvPr id="19" name="Freeform 19"/>
            <p:cNvSpPr/>
            <p:nvPr/>
          </p:nvSpPr>
          <p:spPr>
            <a:xfrm>
              <a:off x="0" y="0"/>
              <a:ext cx="5835848" cy="7496770"/>
            </a:xfrm>
            <a:custGeom>
              <a:avLst/>
              <a:gdLst/>
              <a:ahLst/>
              <a:cxnLst/>
              <a:rect l="l" t="t" r="r" b="b"/>
              <a:pathLst>
                <a:path w="5835848" h="7496770">
                  <a:moveTo>
                    <a:pt x="0" y="0"/>
                  </a:moveTo>
                  <a:lnTo>
                    <a:pt x="5835848" y="0"/>
                  </a:lnTo>
                  <a:lnTo>
                    <a:pt x="5835848" y="7496770"/>
                  </a:lnTo>
                  <a:lnTo>
                    <a:pt x="0" y="7496770"/>
                  </a:lnTo>
                  <a:close/>
                </a:path>
              </a:pathLst>
            </a:custGeom>
            <a:solidFill>
              <a:srgbClr val="000000">
                <a:alpha val="0"/>
              </a:srgbClr>
            </a:solidFill>
          </p:spPr>
        </p:sp>
        <p:sp>
          <p:nvSpPr>
            <p:cNvPr id="20" name="TextBox 20"/>
            <p:cNvSpPr txBox="1"/>
            <p:nvPr/>
          </p:nvSpPr>
          <p:spPr>
            <a:xfrm>
              <a:off x="0" y="-76200"/>
              <a:ext cx="5835848" cy="7572970"/>
            </a:xfrm>
            <a:prstGeom prst="rect">
              <a:avLst/>
            </a:prstGeom>
          </p:spPr>
          <p:txBody>
            <a:bodyPr lIns="0" tIns="0" rIns="0" bIns="0" rtlCol="0" anchor="t"/>
            <a:lstStyle/>
            <a:p>
              <a:pPr algn="l">
                <a:lnSpc>
                  <a:spcPts val="2812"/>
                </a:lnSpc>
              </a:pPr>
              <a:r>
                <a:rPr lang="en-US" sz="1750">
                  <a:solidFill>
                    <a:srgbClr val="272525"/>
                  </a:solidFill>
                  <a:latin typeface="Inter"/>
                  <a:ea typeface="Inter"/>
                  <a:cs typeface="Inter"/>
                  <a:sym typeface="Inter"/>
                </a:rPr>
                <a:t>The importance of a fuel efficiency prediction project lies in its ability to optimize fuel consumption, reduce emissions, and promote sustainable transportation. By accurately predicting fuel efficiency, it helps manufacturers design more energy-efficient vehicles, assists consumers in making cost-effective choices, and supports policymakers in developing eco-friendly regulations. Ultimately, this project contributes to reducing environmental impact and enhancing overall energy sustainability.</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47451"/>
              </a:srgbClr>
            </a:solidFill>
          </p:spPr>
        </p:sp>
      </p:grpSp>
      <p:grpSp>
        <p:nvGrpSpPr>
          <p:cNvPr id="5" name="Group 5"/>
          <p:cNvGrpSpPr/>
          <p:nvPr/>
        </p:nvGrpSpPr>
        <p:grpSpPr>
          <a:xfrm>
            <a:off x="670471" y="527000"/>
            <a:ext cx="5028754" cy="628501"/>
            <a:chOff x="0" y="0"/>
            <a:chExt cx="6705005" cy="838002"/>
          </a:xfrm>
        </p:grpSpPr>
        <p:sp>
          <p:nvSpPr>
            <p:cNvPr id="6" name="Freeform 6"/>
            <p:cNvSpPr/>
            <p:nvPr/>
          </p:nvSpPr>
          <p:spPr>
            <a:xfrm>
              <a:off x="0" y="0"/>
              <a:ext cx="6705005" cy="838002"/>
            </a:xfrm>
            <a:custGeom>
              <a:avLst/>
              <a:gdLst/>
              <a:ahLst/>
              <a:cxnLst/>
              <a:rect l="l" t="t" r="r" b="b"/>
              <a:pathLst>
                <a:path w="6705005" h="838002">
                  <a:moveTo>
                    <a:pt x="0" y="0"/>
                  </a:moveTo>
                  <a:lnTo>
                    <a:pt x="6705005" y="0"/>
                  </a:lnTo>
                  <a:lnTo>
                    <a:pt x="6705005" y="838002"/>
                  </a:lnTo>
                  <a:lnTo>
                    <a:pt x="0" y="838002"/>
                  </a:lnTo>
                  <a:close/>
                </a:path>
              </a:pathLst>
            </a:custGeom>
            <a:solidFill>
              <a:srgbClr val="000000">
                <a:alpha val="0"/>
              </a:srgbClr>
            </a:solidFill>
          </p:spPr>
        </p:sp>
        <p:sp>
          <p:nvSpPr>
            <p:cNvPr id="7" name="TextBox 7"/>
            <p:cNvSpPr txBox="1"/>
            <p:nvPr/>
          </p:nvSpPr>
          <p:spPr>
            <a:xfrm>
              <a:off x="0" y="-38100"/>
              <a:ext cx="6705005" cy="876102"/>
            </a:xfrm>
            <a:prstGeom prst="rect">
              <a:avLst/>
            </a:prstGeom>
          </p:spPr>
          <p:txBody>
            <a:bodyPr lIns="0" tIns="0" rIns="0" bIns="0" rtlCol="0" anchor="t"/>
            <a:lstStyle/>
            <a:p>
              <a:pPr algn="l">
                <a:lnSpc>
                  <a:spcPts val="4937"/>
                </a:lnSpc>
              </a:pPr>
              <a:r>
                <a:rPr lang="en-US" sz="3937">
                  <a:solidFill>
                    <a:srgbClr val="000000"/>
                  </a:solidFill>
                  <a:latin typeface="Petrona"/>
                  <a:ea typeface="Petrona"/>
                  <a:cs typeface="Petrona"/>
                  <a:sym typeface="Petrona"/>
                </a:rPr>
                <a:t>Work Flow</a:t>
              </a:r>
            </a:p>
          </p:txBody>
        </p:sp>
      </p:grpSp>
      <p:grpSp>
        <p:nvGrpSpPr>
          <p:cNvPr id="8" name="Group 8"/>
          <p:cNvGrpSpPr/>
          <p:nvPr/>
        </p:nvGrpSpPr>
        <p:grpSpPr>
          <a:xfrm>
            <a:off x="665709" y="1533822"/>
            <a:ext cx="1219944" cy="1066949"/>
            <a:chOff x="0" y="0"/>
            <a:chExt cx="1626592" cy="1422598"/>
          </a:xfrm>
        </p:grpSpPr>
        <p:sp>
          <p:nvSpPr>
            <p:cNvPr id="9" name="Freeform 9"/>
            <p:cNvSpPr/>
            <p:nvPr/>
          </p:nvSpPr>
          <p:spPr>
            <a:xfrm>
              <a:off x="6350" y="6350"/>
              <a:ext cx="1613916" cy="1409954"/>
            </a:xfrm>
            <a:custGeom>
              <a:avLst/>
              <a:gdLst/>
              <a:ahLst/>
              <a:cxnLst/>
              <a:rect l="l" t="t" r="r" b="b"/>
              <a:pathLst>
                <a:path w="1613916" h="1409954">
                  <a:moveTo>
                    <a:pt x="0" y="107315"/>
                  </a:moveTo>
                  <a:cubicBezTo>
                    <a:pt x="0" y="48006"/>
                    <a:pt x="48133" y="0"/>
                    <a:pt x="107442" y="0"/>
                  </a:cubicBezTo>
                  <a:lnTo>
                    <a:pt x="1506474" y="0"/>
                  </a:lnTo>
                  <a:cubicBezTo>
                    <a:pt x="1565783" y="0"/>
                    <a:pt x="1613916" y="48006"/>
                    <a:pt x="1613916" y="107315"/>
                  </a:cubicBezTo>
                  <a:lnTo>
                    <a:pt x="1613916" y="1302639"/>
                  </a:lnTo>
                  <a:cubicBezTo>
                    <a:pt x="1613916" y="1361948"/>
                    <a:pt x="1565783" y="1409954"/>
                    <a:pt x="1506474" y="1409954"/>
                  </a:cubicBezTo>
                  <a:lnTo>
                    <a:pt x="107442" y="1409954"/>
                  </a:lnTo>
                  <a:cubicBezTo>
                    <a:pt x="48133" y="1409954"/>
                    <a:pt x="0" y="1361948"/>
                    <a:pt x="0" y="1302639"/>
                  </a:cubicBezTo>
                  <a:close/>
                </a:path>
              </a:pathLst>
            </a:custGeom>
            <a:solidFill>
              <a:srgbClr val="CCEEFF"/>
            </a:solidFill>
          </p:spPr>
        </p:sp>
        <p:sp>
          <p:nvSpPr>
            <p:cNvPr id="10" name="Freeform 10"/>
            <p:cNvSpPr/>
            <p:nvPr/>
          </p:nvSpPr>
          <p:spPr>
            <a:xfrm>
              <a:off x="0" y="0"/>
              <a:ext cx="1626616" cy="1422654"/>
            </a:xfrm>
            <a:custGeom>
              <a:avLst/>
              <a:gdLst/>
              <a:ahLst/>
              <a:cxnLst/>
              <a:rect l="l" t="t" r="r" b="b"/>
              <a:pathLst>
                <a:path w="1626616" h="1422654">
                  <a:moveTo>
                    <a:pt x="0" y="113665"/>
                  </a:moveTo>
                  <a:cubicBezTo>
                    <a:pt x="0" y="50927"/>
                    <a:pt x="50927" y="0"/>
                    <a:pt x="113792" y="0"/>
                  </a:cubicBezTo>
                  <a:lnTo>
                    <a:pt x="1512824" y="0"/>
                  </a:lnTo>
                  <a:lnTo>
                    <a:pt x="1512824" y="6350"/>
                  </a:lnTo>
                  <a:lnTo>
                    <a:pt x="1512824" y="0"/>
                  </a:lnTo>
                  <a:cubicBezTo>
                    <a:pt x="1575689" y="0"/>
                    <a:pt x="1626616" y="50927"/>
                    <a:pt x="1626616" y="113665"/>
                  </a:cubicBezTo>
                  <a:lnTo>
                    <a:pt x="1620266" y="113665"/>
                  </a:lnTo>
                  <a:lnTo>
                    <a:pt x="1626616" y="113665"/>
                  </a:lnTo>
                  <a:lnTo>
                    <a:pt x="1626616" y="1308989"/>
                  </a:lnTo>
                  <a:lnTo>
                    <a:pt x="1620266" y="1308989"/>
                  </a:lnTo>
                  <a:lnTo>
                    <a:pt x="1626616" y="1308989"/>
                  </a:lnTo>
                  <a:cubicBezTo>
                    <a:pt x="1626616" y="1371727"/>
                    <a:pt x="1575689" y="1422654"/>
                    <a:pt x="1512824" y="1422654"/>
                  </a:cubicBezTo>
                  <a:lnTo>
                    <a:pt x="1512824" y="1416304"/>
                  </a:lnTo>
                  <a:lnTo>
                    <a:pt x="1512824" y="1422654"/>
                  </a:lnTo>
                  <a:lnTo>
                    <a:pt x="113792" y="1422654"/>
                  </a:lnTo>
                  <a:lnTo>
                    <a:pt x="113792" y="1416304"/>
                  </a:lnTo>
                  <a:lnTo>
                    <a:pt x="113792" y="1422654"/>
                  </a:lnTo>
                  <a:cubicBezTo>
                    <a:pt x="50927" y="1422654"/>
                    <a:pt x="0" y="1371727"/>
                    <a:pt x="0" y="1308989"/>
                  </a:cubicBezTo>
                  <a:lnTo>
                    <a:pt x="0" y="113665"/>
                  </a:lnTo>
                  <a:lnTo>
                    <a:pt x="6350" y="113665"/>
                  </a:lnTo>
                  <a:lnTo>
                    <a:pt x="0" y="113665"/>
                  </a:lnTo>
                  <a:moveTo>
                    <a:pt x="12700" y="113665"/>
                  </a:moveTo>
                  <a:lnTo>
                    <a:pt x="12700" y="1308989"/>
                  </a:lnTo>
                  <a:lnTo>
                    <a:pt x="6350" y="1308989"/>
                  </a:lnTo>
                  <a:lnTo>
                    <a:pt x="12700" y="1308989"/>
                  </a:lnTo>
                  <a:cubicBezTo>
                    <a:pt x="12700" y="1364742"/>
                    <a:pt x="57912" y="1409954"/>
                    <a:pt x="113792" y="1409954"/>
                  </a:cubicBezTo>
                  <a:lnTo>
                    <a:pt x="1512824" y="1409954"/>
                  </a:lnTo>
                  <a:cubicBezTo>
                    <a:pt x="1568577" y="1409954"/>
                    <a:pt x="1613916" y="1364742"/>
                    <a:pt x="1613916" y="1308989"/>
                  </a:cubicBezTo>
                  <a:lnTo>
                    <a:pt x="1613916" y="113665"/>
                  </a:lnTo>
                  <a:cubicBezTo>
                    <a:pt x="1613916" y="57912"/>
                    <a:pt x="1568704" y="12700"/>
                    <a:pt x="1512824" y="12700"/>
                  </a:cubicBezTo>
                  <a:lnTo>
                    <a:pt x="113792" y="12700"/>
                  </a:lnTo>
                  <a:lnTo>
                    <a:pt x="113792" y="6350"/>
                  </a:lnTo>
                  <a:lnTo>
                    <a:pt x="113792" y="12700"/>
                  </a:lnTo>
                  <a:cubicBezTo>
                    <a:pt x="57912" y="12700"/>
                    <a:pt x="12700" y="57912"/>
                    <a:pt x="12700" y="113665"/>
                  </a:cubicBezTo>
                  <a:close/>
                </a:path>
              </a:pathLst>
            </a:custGeom>
            <a:solidFill>
              <a:srgbClr val="B2D4E5"/>
            </a:solidFill>
          </p:spPr>
        </p:sp>
      </p:grpSp>
      <p:sp>
        <p:nvSpPr>
          <p:cNvPr id="11" name="Freeform 11" descr="preencoded.png"/>
          <p:cNvSpPr/>
          <p:nvPr/>
        </p:nvSpPr>
        <p:spPr>
          <a:xfrm>
            <a:off x="1140916" y="1898897"/>
            <a:ext cx="269379" cy="336649"/>
          </a:xfrm>
          <a:custGeom>
            <a:avLst/>
            <a:gdLst/>
            <a:ahLst/>
            <a:cxnLst/>
            <a:rect l="l" t="t" r="r" b="b"/>
            <a:pathLst>
              <a:path w="269379" h="336649">
                <a:moveTo>
                  <a:pt x="0" y="0"/>
                </a:moveTo>
                <a:lnTo>
                  <a:pt x="269379" y="0"/>
                </a:lnTo>
                <a:lnTo>
                  <a:pt x="269379" y="336649"/>
                </a:lnTo>
                <a:lnTo>
                  <a:pt x="0" y="336649"/>
                </a:lnTo>
                <a:lnTo>
                  <a:pt x="0" y="0"/>
                </a:lnTo>
                <a:close/>
              </a:path>
            </a:pathLst>
          </a:custGeom>
          <a:blipFill>
            <a:blip r:embed="rId4"/>
            <a:stretch>
              <a:fillRect t="-11" b="-11"/>
            </a:stretch>
          </a:blipFill>
        </p:spPr>
      </p:sp>
      <p:grpSp>
        <p:nvGrpSpPr>
          <p:cNvPr id="12" name="Group 12"/>
          <p:cNvGrpSpPr/>
          <p:nvPr/>
        </p:nvGrpSpPr>
        <p:grpSpPr>
          <a:xfrm>
            <a:off x="2072431" y="1730127"/>
            <a:ext cx="2514302" cy="314176"/>
            <a:chOff x="0" y="0"/>
            <a:chExt cx="3352403" cy="418902"/>
          </a:xfrm>
        </p:grpSpPr>
        <p:sp>
          <p:nvSpPr>
            <p:cNvPr id="13" name="Freeform 13"/>
            <p:cNvSpPr/>
            <p:nvPr/>
          </p:nvSpPr>
          <p:spPr>
            <a:xfrm>
              <a:off x="0" y="0"/>
              <a:ext cx="3352404" cy="418902"/>
            </a:xfrm>
            <a:custGeom>
              <a:avLst/>
              <a:gdLst/>
              <a:ahLst/>
              <a:cxnLst/>
              <a:rect l="l" t="t" r="r" b="b"/>
              <a:pathLst>
                <a:path w="3352404" h="418902">
                  <a:moveTo>
                    <a:pt x="0" y="0"/>
                  </a:moveTo>
                  <a:lnTo>
                    <a:pt x="3352404" y="0"/>
                  </a:lnTo>
                  <a:lnTo>
                    <a:pt x="3352404" y="418902"/>
                  </a:lnTo>
                  <a:lnTo>
                    <a:pt x="0" y="418902"/>
                  </a:lnTo>
                  <a:close/>
                </a:path>
              </a:pathLst>
            </a:custGeom>
            <a:solidFill>
              <a:srgbClr val="000000">
                <a:alpha val="0"/>
              </a:srgbClr>
            </a:solidFill>
          </p:spPr>
        </p:sp>
        <p:sp>
          <p:nvSpPr>
            <p:cNvPr id="14" name="TextBox 14"/>
            <p:cNvSpPr txBox="1"/>
            <p:nvPr/>
          </p:nvSpPr>
          <p:spPr>
            <a:xfrm>
              <a:off x="0" y="-19050"/>
              <a:ext cx="3352403" cy="437952"/>
            </a:xfrm>
            <a:prstGeom prst="rect">
              <a:avLst/>
            </a:prstGeom>
          </p:spPr>
          <p:txBody>
            <a:bodyPr lIns="0" tIns="0" rIns="0" bIns="0" rtlCol="0" anchor="t"/>
            <a:lstStyle/>
            <a:p>
              <a:pPr algn="l">
                <a:lnSpc>
                  <a:spcPts val="2437"/>
                </a:lnSpc>
              </a:pPr>
              <a:r>
                <a:rPr lang="en-US" sz="1937">
                  <a:solidFill>
                    <a:srgbClr val="272525"/>
                  </a:solidFill>
                  <a:latin typeface="Petrona"/>
                  <a:ea typeface="Petrona"/>
                  <a:cs typeface="Petrona"/>
                  <a:sym typeface="Petrona"/>
                </a:rPr>
                <a:t>Data Collection</a:t>
              </a:r>
            </a:p>
          </p:txBody>
        </p:sp>
      </p:grpSp>
      <p:grpSp>
        <p:nvGrpSpPr>
          <p:cNvPr id="15" name="Group 15"/>
          <p:cNvGrpSpPr/>
          <p:nvPr/>
        </p:nvGrpSpPr>
        <p:grpSpPr>
          <a:xfrm>
            <a:off x="2072431" y="2159199"/>
            <a:ext cx="4636591" cy="245269"/>
            <a:chOff x="0" y="0"/>
            <a:chExt cx="6182122" cy="327025"/>
          </a:xfrm>
        </p:grpSpPr>
        <p:sp>
          <p:nvSpPr>
            <p:cNvPr id="16" name="Freeform 16"/>
            <p:cNvSpPr/>
            <p:nvPr/>
          </p:nvSpPr>
          <p:spPr>
            <a:xfrm>
              <a:off x="0" y="0"/>
              <a:ext cx="6182122" cy="327025"/>
            </a:xfrm>
            <a:custGeom>
              <a:avLst/>
              <a:gdLst/>
              <a:ahLst/>
              <a:cxnLst/>
              <a:rect l="l" t="t" r="r" b="b"/>
              <a:pathLst>
                <a:path w="6182122" h="327025">
                  <a:moveTo>
                    <a:pt x="0" y="0"/>
                  </a:moveTo>
                  <a:lnTo>
                    <a:pt x="6182122" y="0"/>
                  </a:lnTo>
                  <a:lnTo>
                    <a:pt x="6182122" y="327025"/>
                  </a:lnTo>
                  <a:lnTo>
                    <a:pt x="0" y="327025"/>
                  </a:lnTo>
                  <a:close/>
                </a:path>
              </a:pathLst>
            </a:custGeom>
            <a:solidFill>
              <a:srgbClr val="000000">
                <a:alpha val="0"/>
              </a:srgbClr>
            </a:solidFill>
          </p:spPr>
        </p:sp>
        <p:sp>
          <p:nvSpPr>
            <p:cNvPr id="17" name="TextBox 17"/>
            <p:cNvSpPr txBox="1"/>
            <p:nvPr/>
          </p:nvSpPr>
          <p:spPr>
            <a:xfrm>
              <a:off x="0" y="-47625"/>
              <a:ext cx="6182122" cy="374650"/>
            </a:xfrm>
            <a:prstGeom prst="rect">
              <a:avLst/>
            </a:prstGeom>
          </p:spPr>
          <p:txBody>
            <a:bodyPr lIns="0" tIns="0" rIns="0" bIns="0" rtlCol="0" anchor="t"/>
            <a:lstStyle/>
            <a:p>
              <a:pPr algn="l">
                <a:lnSpc>
                  <a:spcPts val="1874"/>
                </a:lnSpc>
              </a:pPr>
              <a:r>
                <a:rPr lang="en-US" sz="1187">
                  <a:solidFill>
                    <a:srgbClr val="272525"/>
                  </a:solidFill>
                  <a:latin typeface="Inter"/>
                  <a:ea typeface="Inter"/>
                  <a:cs typeface="Inter"/>
                  <a:sym typeface="Inter"/>
                </a:rPr>
                <a:t>Gathering and organizing data to train machine learning models.</a:t>
              </a:r>
            </a:p>
          </p:txBody>
        </p:sp>
      </p:grpSp>
      <p:grpSp>
        <p:nvGrpSpPr>
          <p:cNvPr id="18" name="Group 18"/>
          <p:cNvGrpSpPr/>
          <p:nvPr/>
        </p:nvGrpSpPr>
        <p:grpSpPr>
          <a:xfrm>
            <a:off x="1976586" y="2584102"/>
            <a:ext cx="15545246" cy="14288"/>
            <a:chOff x="0" y="0"/>
            <a:chExt cx="20726995" cy="19050"/>
          </a:xfrm>
        </p:grpSpPr>
        <p:sp>
          <p:nvSpPr>
            <p:cNvPr id="19" name="Freeform 19"/>
            <p:cNvSpPr/>
            <p:nvPr/>
          </p:nvSpPr>
          <p:spPr>
            <a:xfrm>
              <a:off x="0" y="0"/>
              <a:ext cx="20727036" cy="19050"/>
            </a:xfrm>
            <a:custGeom>
              <a:avLst/>
              <a:gdLst/>
              <a:ahLst/>
              <a:cxnLst/>
              <a:rect l="l" t="t" r="r" b="b"/>
              <a:pathLst>
                <a:path w="20727036" h="19050">
                  <a:moveTo>
                    <a:pt x="0" y="9525"/>
                  </a:moveTo>
                  <a:cubicBezTo>
                    <a:pt x="0" y="4318"/>
                    <a:pt x="4318" y="0"/>
                    <a:pt x="9525" y="0"/>
                  </a:cubicBezTo>
                  <a:lnTo>
                    <a:pt x="20717511" y="0"/>
                  </a:lnTo>
                  <a:cubicBezTo>
                    <a:pt x="20722718" y="0"/>
                    <a:pt x="20727036" y="4318"/>
                    <a:pt x="20727036" y="9525"/>
                  </a:cubicBezTo>
                  <a:cubicBezTo>
                    <a:pt x="20727036" y="14732"/>
                    <a:pt x="20722718" y="19050"/>
                    <a:pt x="20717511" y="19050"/>
                  </a:cubicBezTo>
                  <a:lnTo>
                    <a:pt x="9525" y="19050"/>
                  </a:lnTo>
                  <a:cubicBezTo>
                    <a:pt x="4318" y="19050"/>
                    <a:pt x="0" y="14732"/>
                    <a:pt x="0" y="9525"/>
                  </a:cubicBezTo>
                  <a:close/>
                </a:path>
              </a:pathLst>
            </a:custGeom>
            <a:solidFill>
              <a:srgbClr val="B2D4E5"/>
            </a:solidFill>
          </p:spPr>
        </p:sp>
      </p:grpSp>
      <p:grpSp>
        <p:nvGrpSpPr>
          <p:cNvPr id="20" name="Group 20"/>
          <p:cNvGrpSpPr/>
          <p:nvPr/>
        </p:nvGrpSpPr>
        <p:grpSpPr>
          <a:xfrm>
            <a:off x="665709" y="2686942"/>
            <a:ext cx="2430512" cy="1066949"/>
            <a:chOff x="0" y="0"/>
            <a:chExt cx="3240683" cy="1422598"/>
          </a:xfrm>
        </p:grpSpPr>
        <p:sp>
          <p:nvSpPr>
            <p:cNvPr id="21" name="Freeform 21"/>
            <p:cNvSpPr/>
            <p:nvPr/>
          </p:nvSpPr>
          <p:spPr>
            <a:xfrm>
              <a:off x="6350" y="6350"/>
              <a:ext cx="3227959" cy="1409954"/>
            </a:xfrm>
            <a:custGeom>
              <a:avLst/>
              <a:gdLst/>
              <a:ahLst/>
              <a:cxnLst/>
              <a:rect l="l" t="t" r="r" b="b"/>
              <a:pathLst>
                <a:path w="3227959" h="1409954">
                  <a:moveTo>
                    <a:pt x="0" y="107315"/>
                  </a:moveTo>
                  <a:cubicBezTo>
                    <a:pt x="0" y="48006"/>
                    <a:pt x="48260" y="0"/>
                    <a:pt x="107823" y="0"/>
                  </a:cubicBezTo>
                  <a:lnTo>
                    <a:pt x="3120136" y="0"/>
                  </a:lnTo>
                  <a:cubicBezTo>
                    <a:pt x="3179699" y="0"/>
                    <a:pt x="3227959" y="48006"/>
                    <a:pt x="3227959" y="107315"/>
                  </a:cubicBezTo>
                  <a:lnTo>
                    <a:pt x="3227959" y="1302639"/>
                  </a:lnTo>
                  <a:cubicBezTo>
                    <a:pt x="3227959" y="1361948"/>
                    <a:pt x="3179699" y="1409954"/>
                    <a:pt x="3120136" y="1409954"/>
                  </a:cubicBezTo>
                  <a:lnTo>
                    <a:pt x="107823" y="1409954"/>
                  </a:lnTo>
                  <a:cubicBezTo>
                    <a:pt x="48260" y="1409954"/>
                    <a:pt x="0" y="1361948"/>
                    <a:pt x="0" y="1302639"/>
                  </a:cubicBezTo>
                  <a:close/>
                </a:path>
              </a:pathLst>
            </a:custGeom>
            <a:solidFill>
              <a:srgbClr val="CCEEFF"/>
            </a:solidFill>
          </p:spPr>
        </p:sp>
        <p:sp>
          <p:nvSpPr>
            <p:cNvPr id="22" name="Freeform 22"/>
            <p:cNvSpPr/>
            <p:nvPr/>
          </p:nvSpPr>
          <p:spPr>
            <a:xfrm>
              <a:off x="0" y="0"/>
              <a:ext cx="3240659" cy="1422654"/>
            </a:xfrm>
            <a:custGeom>
              <a:avLst/>
              <a:gdLst/>
              <a:ahLst/>
              <a:cxnLst/>
              <a:rect l="l" t="t" r="r" b="b"/>
              <a:pathLst>
                <a:path w="3240659" h="1422654">
                  <a:moveTo>
                    <a:pt x="0" y="113665"/>
                  </a:moveTo>
                  <a:cubicBezTo>
                    <a:pt x="0" y="50800"/>
                    <a:pt x="51181" y="0"/>
                    <a:pt x="114173" y="0"/>
                  </a:cubicBezTo>
                  <a:lnTo>
                    <a:pt x="3126486" y="0"/>
                  </a:lnTo>
                  <a:lnTo>
                    <a:pt x="3126486" y="6350"/>
                  </a:lnTo>
                  <a:lnTo>
                    <a:pt x="3126486" y="0"/>
                  </a:lnTo>
                  <a:cubicBezTo>
                    <a:pt x="3189478" y="0"/>
                    <a:pt x="3240659" y="50800"/>
                    <a:pt x="3240659" y="113665"/>
                  </a:cubicBezTo>
                  <a:lnTo>
                    <a:pt x="3234309" y="113665"/>
                  </a:lnTo>
                  <a:lnTo>
                    <a:pt x="3240659" y="113665"/>
                  </a:lnTo>
                  <a:lnTo>
                    <a:pt x="3240659" y="1308989"/>
                  </a:lnTo>
                  <a:lnTo>
                    <a:pt x="3234309" y="1308989"/>
                  </a:lnTo>
                  <a:lnTo>
                    <a:pt x="3240659" y="1308989"/>
                  </a:lnTo>
                  <a:cubicBezTo>
                    <a:pt x="3240659" y="1371727"/>
                    <a:pt x="3189478" y="1422654"/>
                    <a:pt x="3126486" y="1422654"/>
                  </a:cubicBezTo>
                  <a:lnTo>
                    <a:pt x="3126486" y="1416304"/>
                  </a:lnTo>
                  <a:lnTo>
                    <a:pt x="3126486" y="1422654"/>
                  </a:lnTo>
                  <a:lnTo>
                    <a:pt x="114173" y="1422654"/>
                  </a:lnTo>
                  <a:lnTo>
                    <a:pt x="114173" y="1416304"/>
                  </a:lnTo>
                  <a:lnTo>
                    <a:pt x="114173" y="1422654"/>
                  </a:lnTo>
                  <a:cubicBezTo>
                    <a:pt x="51181" y="1422654"/>
                    <a:pt x="0" y="1371854"/>
                    <a:pt x="0" y="1308989"/>
                  </a:cubicBezTo>
                  <a:lnTo>
                    <a:pt x="0" y="113665"/>
                  </a:lnTo>
                  <a:lnTo>
                    <a:pt x="6350" y="113665"/>
                  </a:lnTo>
                  <a:lnTo>
                    <a:pt x="0" y="113665"/>
                  </a:lnTo>
                  <a:moveTo>
                    <a:pt x="12700" y="113665"/>
                  </a:moveTo>
                  <a:lnTo>
                    <a:pt x="12700" y="1308989"/>
                  </a:lnTo>
                  <a:lnTo>
                    <a:pt x="6350" y="1308989"/>
                  </a:lnTo>
                  <a:lnTo>
                    <a:pt x="12700" y="1308989"/>
                  </a:lnTo>
                  <a:cubicBezTo>
                    <a:pt x="12700" y="1364742"/>
                    <a:pt x="58039" y="1409954"/>
                    <a:pt x="114173" y="1409954"/>
                  </a:cubicBezTo>
                  <a:lnTo>
                    <a:pt x="3126486" y="1409954"/>
                  </a:lnTo>
                  <a:cubicBezTo>
                    <a:pt x="3182620" y="1409954"/>
                    <a:pt x="3227959" y="1364742"/>
                    <a:pt x="3227959" y="1308989"/>
                  </a:cubicBezTo>
                  <a:lnTo>
                    <a:pt x="3227959" y="113665"/>
                  </a:lnTo>
                  <a:cubicBezTo>
                    <a:pt x="3227959" y="57912"/>
                    <a:pt x="3182620" y="12700"/>
                    <a:pt x="3126486" y="12700"/>
                  </a:cubicBezTo>
                  <a:lnTo>
                    <a:pt x="114173" y="12700"/>
                  </a:lnTo>
                  <a:lnTo>
                    <a:pt x="114173" y="6350"/>
                  </a:lnTo>
                  <a:lnTo>
                    <a:pt x="114173" y="12700"/>
                  </a:lnTo>
                  <a:cubicBezTo>
                    <a:pt x="58039" y="12700"/>
                    <a:pt x="12700" y="57912"/>
                    <a:pt x="12700" y="113665"/>
                  </a:cubicBezTo>
                  <a:close/>
                </a:path>
              </a:pathLst>
            </a:custGeom>
            <a:solidFill>
              <a:srgbClr val="B2D4E5"/>
            </a:solidFill>
          </p:spPr>
        </p:sp>
      </p:grpSp>
      <p:sp>
        <p:nvSpPr>
          <p:cNvPr id="23" name="Freeform 23" descr="preencoded.png"/>
          <p:cNvSpPr/>
          <p:nvPr/>
        </p:nvSpPr>
        <p:spPr>
          <a:xfrm>
            <a:off x="1746200" y="3052019"/>
            <a:ext cx="269379" cy="336649"/>
          </a:xfrm>
          <a:custGeom>
            <a:avLst/>
            <a:gdLst/>
            <a:ahLst/>
            <a:cxnLst/>
            <a:rect l="l" t="t" r="r" b="b"/>
            <a:pathLst>
              <a:path w="269379" h="336649">
                <a:moveTo>
                  <a:pt x="0" y="0"/>
                </a:moveTo>
                <a:lnTo>
                  <a:pt x="269379" y="0"/>
                </a:lnTo>
                <a:lnTo>
                  <a:pt x="269379" y="336648"/>
                </a:lnTo>
                <a:lnTo>
                  <a:pt x="0" y="336648"/>
                </a:lnTo>
                <a:lnTo>
                  <a:pt x="0" y="0"/>
                </a:lnTo>
                <a:close/>
              </a:path>
            </a:pathLst>
          </a:custGeom>
          <a:blipFill>
            <a:blip r:embed="rId5"/>
            <a:stretch>
              <a:fillRect t="-11" b="-11"/>
            </a:stretch>
          </a:blipFill>
        </p:spPr>
      </p:sp>
      <p:grpSp>
        <p:nvGrpSpPr>
          <p:cNvPr id="24" name="Group 24"/>
          <p:cNvGrpSpPr/>
          <p:nvPr/>
        </p:nvGrpSpPr>
        <p:grpSpPr>
          <a:xfrm>
            <a:off x="3283000" y="2883248"/>
            <a:ext cx="2982814" cy="314176"/>
            <a:chOff x="0" y="0"/>
            <a:chExt cx="3977085" cy="418902"/>
          </a:xfrm>
        </p:grpSpPr>
        <p:sp>
          <p:nvSpPr>
            <p:cNvPr id="25" name="Freeform 25"/>
            <p:cNvSpPr/>
            <p:nvPr/>
          </p:nvSpPr>
          <p:spPr>
            <a:xfrm>
              <a:off x="0" y="0"/>
              <a:ext cx="3977085" cy="418902"/>
            </a:xfrm>
            <a:custGeom>
              <a:avLst/>
              <a:gdLst/>
              <a:ahLst/>
              <a:cxnLst/>
              <a:rect l="l" t="t" r="r" b="b"/>
              <a:pathLst>
                <a:path w="3977085" h="418902">
                  <a:moveTo>
                    <a:pt x="0" y="0"/>
                  </a:moveTo>
                  <a:lnTo>
                    <a:pt x="3977085" y="0"/>
                  </a:lnTo>
                  <a:lnTo>
                    <a:pt x="3977085" y="418902"/>
                  </a:lnTo>
                  <a:lnTo>
                    <a:pt x="0" y="418902"/>
                  </a:lnTo>
                  <a:close/>
                </a:path>
              </a:pathLst>
            </a:custGeom>
            <a:solidFill>
              <a:srgbClr val="000000">
                <a:alpha val="0"/>
              </a:srgbClr>
            </a:solidFill>
          </p:spPr>
        </p:sp>
        <p:sp>
          <p:nvSpPr>
            <p:cNvPr id="26" name="TextBox 26"/>
            <p:cNvSpPr txBox="1"/>
            <p:nvPr/>
          </p:nvSpPr>
          <p:spPr>
            <a:xfrm>
              <a:off x="0" y="-19050"/>
              <a:ext cx="3977085" cy="437952"/>
            </a:xfrm>
            <a:prstGeom prst="rect">
              <a:avLst/>
            </a:prstGeom>
          </p:spPr>
          <p:txBody>
            <a:bodyPr lIns="0" tIns="0" rIns="0" bIns="0" rtlCol="0" anchor="t"/>
            <a:lstStyle/>
            <a:p>
              <a:pPr algn="l">
                <a:lnSpc>
                  <a:spcPts val="2437"/>
                </a:lnSpc>
              </a:pPr>
              <a:r>
                <a:rPr lang="en-US" sz="1937">
                  <a:solidFill>
                    <a:srgbClr val="272525"/>
                  </a:solidFill>
                  <a:latin typeface="Petrona"/>
                  <a:ea typeface="Petrona"/>
                  <a:cs typeface="Petrona"/>
                  <a:sym typeface="Petrona"/>
                </a:rPr>
                <a:t>Exploratory Data Analysis</a:t>
              </a:r>
            </a:p>
          </p:txBody>
        </p:sp>
      </p:grpSp>
      <p:grpSp>
        <p:nvGrpSpPr>
          <p:cNvPr id="27" name="Group 27"/>
          <p:cNvGrpSpPr/>
          <p:nvPr/>
        </p:nvGrpSpPr>
        <p:grpSpPr>
          <a:xfrm>
            <a:off x="3283000" y="3312319"/>
            <a:ext cx="5245447" cy="245269"/>
            <a:chOff x="0" y="0"/>
            <a:chExt cx="6993930" cy="327025"/>
          </a:xfrm>
        </p:grpSpPr>
        <p:sp>
          <p:nvSpPr>
            <p:cNvPr id="28" name="Freeform 28"/>
            <p:cNvSpPr/>
            <p:nvPr/>
          </p:nvSpPr>
          <p:spPr>
            <a:xfrm>
              <a:off x="0" y="0"/>
              <a:ext cx="6993930" cy="327025"/>
            </a:xfrm>
            <a:custGeom>
              <a:avLst/>
              <a:gdLst/>
              <a:ahLst/>
              <a:cxnLst/>
              <a:rect l="l" t="t" r="r" b="b"/>
              <a:pathLst>
                <a:path w="6993930" h="327025">
                  <a:moveTo>
                    <a:pt x="0" y="0"/>
                  </a:moveTo>
                  <a:lnTo>
                    <a:pt x="6993930" y="0"/>
                  </a:lnTo>
                  <a:lnTo>
                    <a:pt x="6993930" y="327025"/>
                  </a:lnTo>
                  <a:lnTo>
                    <a:pt x="0" y="327025"/>
                  </a:lnTo>
                  <a:close/>
                </a:path>
              </a:pathLst>
            </a:custGeom>
            <a:solidFill>
              <a:srgbClr val="000000">
                <a:alpha val="0"/>
              </a:srgbClr>
            </a:solidFill>
          </p:spPr>
        </p:sp>
        <p:sp>
          <p:nvSpPr>
            <p:cNvPr id="29" name="TextBox 29"/>
            <p:cNvSpPr txBox="1"/>
            <p:nvPr/>
          </p:nvSpPr>
          <p:spPr>
            <a:xfrm>
              <a:off x="0" y="-47625"/>
              <a:ext cx="6993930" cy="374650"/>
            </a:xfrm>
            <a:prstGeom prst="rect">
              <a:avLst/>
            </a:prstGeom>
          </p:spPr>
          <p:txBody>
            <a:bodyPr lIns="0" tIns="0" rIns="0" bIns="0" rtlCol="0" anchor="t"/>
            <a:lstStyle/>
            <a:p>
              <a:pPr algn="l">
                <a:lnSpc>
                  <a:spcPts val="1874"/>
                </a:lnSpc>
              </a:pPr>
              <a:r>
                <a:rPr lang="en-US" sz="1187">
                  <a:solidFill>
                    <a:srgbClr val="272525"/>
                  </a:solidFill>
                  <a:latin typeface="Inter"/>
                  <a:ea typeface="Inter"/>
                  <a:cs typeface="Inter"/>
                  <a:sym typeface="Inter"/>
                </a:rPr>
                <a:t>Analyzing and visualizing data patterns to understand its characteristics.</a:t>
              </a:r>
            </a:p>
          </p:txBody>
        </p:sp>
      </p:grpSp>
      <p:grpSp>
        <p:nvGrpSpPr>
          <p:cNvPr id="30" name="Group 30"/>
          <p:cNvGrpSpPr/>
          <p:nvPr/>
        </p:nvGrpSpPr>
        <p:grpSpPr>
          <a:xfrm>
            <a:off x="3187154" y="3737222"/>
            <a:ext cx="14334679" cy="14288"/>
            <a:chOff x="0" y="0"/>
            <a:chExt cx="19112905" cy="19050"/>
          </a:xfrm>
        </p:grpSpPr>
        <p:sp>
          <p:nvSpPr>
            <p:cNvPr id="31" name="Freeform 31"/>
            <p:cNvSpPr/>
            <p:nvPr/>
          </p:nvSpPr>
          <p:spPr>
            <a:xfrm>
              <a:off x="0" y="0"/>
              <a:ext cx="19112864" cy="19050"/>
            </a:xfrm>
            <a:custGeom>
              <a:avLst/>
              <a:gdLst/>
              <a:ahLst/>
              <a:cxnLst/>
              <a:rect l="l" t="t" r="r" b="b"/>
              <a:pathLst>
                <a:path w="19112864" h="19050">
                  <a:moveTo>
                    <a:pt x="0" y="9525"/>
                  </a:moveTo>
                  <a:cubicBezTo>
                    <a:pt x="0" y="4318"/>
                    <a:pt x="4318" y="0"/>
                    <a:pt x="9525" y="0"/>
                  </a:cubicBezTo>
                  <a:lnTo>
                    <a:pt x="19103339" y="0"/>
                  </a:lnTo>
                  <a:cubicBezTo>
                    <a:pt x="19108547" y="0"/>
                    <a:pt x="19112864" y="4318"/>
                    <a:pt x="19112864" y="9525"/>
                  </a:cubicBezTo>
                  <a:cubicBezTo>
                    <a:pt x="19112864" y="14732"/>
                    <a:pt x="19108547" y="19050"/>
                    <a:pt x="19103339" y="19050"/>
                  </a:cubicBezTo>
                  <a:lnTo>
                    <a:pt x="9525" y="19050"/>
                  </a:lnTo>
                  <a:cubicBezTo>
                    <a:pt x="4318" y="19050"/>
                    <a:pt x="0" y="14732"/>
                    <a:pt x="0" y="9525"/>
                  </a:cubicBezTo>
                  <a:close/>
                </a:path>
              </a:pathLst>
            </a:custGeom>
            <a:solidFill>
              <a:srgbClr val="B2D4E5"/>
            </a:solidFill>
          </p:spPr>
        </p:sp>
      </p:grpSp>
      <p:grpSp>
        <p:nvGrpSpPr>
          <p:cNvPr id="32" name="Group 32"/>
          <p:cNvGrpSpPr/>
          <p:nvPr/>
        </p:nvGrpSpPr>
        <p:grpSpPr>
          <a:xfrm>
            <a:off x="665709" y="3840064"/>
            <a:ext cx="3640931" cy="1066949"/>
            <a:chOff x="0" y="0"/>
            <a:chExt cx="4854575" cy="1422598"/>
          </a:xfrm>
        </p:grpSpPr>
        <p:sp>
          <p:nvSpPr>
            <p:cNvPr id="33" name="Freeform 33"/>
            <p:cNvSpPr/>
            <p:nvPr/>
          </p:nvSpPr>
          <p:spPr>
            <a:xfrm>
              <a:off x="6350" y="6350"/>
              <a:ext cx="4841875" cy="1409954"/>
            </a:xfrm>
            <a:custGeom>
              <a:avLst/>
              <a:gdLst/>
              <a:ahLst/>
              <a:cxnLst/>
              <a:rect l="l" t="t" r="r" b="b"/>
              <a:pathLst>
                <a:path w="4841875" h="1409954">
                  <a:moveTo>
                    <a:pt x="0" y="107315"/>
                  </a:moveTo>
                  <a:cubicBezTo>
                    <a:pt x="0" y="48006"/>
                    <a:pt x="48387" y="0"/>
                    <a:pt x="107950" y="0"/>
                  </a:cubicBezTo>
                  <a:lnTo>
                    <a:pt x="4733925" y="0"/>
                  </a:lnTo>
                  <a:cubicBezTo>
                    <a:pt x="4793488" y="0"/>
                    <a:pt x="4841875" y="48006"/>
                    <a:pt x="4841875" y="107315"/>
                  </a:cubicBezTo>
                  <a:lnTo>
                    <a:pt x="4841875" y="1302639"/>
                  </a:lnTo>
                  <a:cubicBezTo>
                    <a:pt x="4841875" y="1361948"/>
                    <a:pt x="4793488" y="1409954"/>
                    <a:pt x="4733925" y="1409954"/>
                  </a:cubicBezTo>
                  <a:lnTo>
                    <a:pt x="107950" y="1409954"/>
                  </a:lnTo>
                  <a:cubicBezTo>
                    <a:pt x="48387" y="1409954"/>
                    <a:pt x="0" y="1361948"/>
                    <a:pt x="0" y="1302639"/>
                  </a:cubicBezTo>
                  <a:close/>
                </a:path>
              </a:pathLst>
            </a:custGeom>
            <a:solidFill>
              <a:srgbClr val="CCEEFF"/>
            </a:solidFill>
          </p:spPr>
        </p:sp>
        <p:sp>
          <p:nvSpPr>
            <p:cNvPr id="34" name="Freeform 34"/>
            <p:cNvSpPr/>
            <p:nvPr/>
          </p:nvSpPr>
          <p:spPr>
            <a:xfrm>
              <a:off x="0" y="0"/>
              <a:ext cx="4854575" cy="1422654"/>
            </a:xfrm>
            <a:custGeom>
              <a:avLst/>
              <a:gdLst/>
              <a:ahLst/>
              <a:cxnLst/>
              <a:rect l="l" t="t" r="r" b="b"/>
              <a:pathLst>
                <a:path w="4854575" h="1422654">
                  <a:moveTo>
                    <a:pt x="0" y="113665"/>
                  </a:moveTo>
                  <a:cubicBezTo>
                    <a:pt x="0" y="50800"/>
                    <a:pt x="51181" y="0"/>
                    <a:pt x="114300" y="0"/>
                  </a:cubicBezTo>
                  <a:lnTo>
                    <a:pt x="4740275" y="0"/>
                  </a:lnTo>
                  <a:lnTo>
                    <a:pt x="4740275" y="6350"/>
                  </a:lnTo>
                  <a:lnTo>
                    <a:pt x="4740275" y="0"/>
                  </a:lnTo>
                  <a:cubicBezTo>
                    <a:pt x="4803394" y="0"/>
                    <a:pt x="4854575" y="50800"/>
                    <a:pt x="4854575" y="113665"/>
                  </a:cubicBezTo>
                  <a:lnTo>
                    <a:pt x="4848225" y="113665"/>
                  </a:lnTo>
                  <a:lnTo>
                    <a:pt x="4854575" y="113665"/>
                  </a:lnTo>
                  <a:lnTo>
                    <a:pt x="4854575" y="1308989"/>
                  </a:lnTo>
                  <a:lnTo>
                    <a:pt x="4848225" y="1308989"/>
                  </a:lnTo>
                  <a:lnTo>
                    <a:pt x="4854575" y="1308989"/>
                  </a:lnTo>
                  <a:cubicBezTo>
                    <a:pt x="4854575" y="1371727"/>
                    <a:pt x="4803394" y="1422654"/>
                    <a:pt x="4740275" y="1422654"/>
                  </a:cubicBezTo>
                  <a:lnTo>
                    <a:pt x="4740275" y="1416304"/>
                  </a:lnTo>
                  <a:lnTo>
                    <a:pt x="4740275" y="1422654"/>
                  </a:lnTo>
                  <a:lnTo>
                    <a:pt x="114300" y="1422654"/>
                  </a:lnTo>
                  <a:lnTo>
                    <a:pt x="114300" y="1416304"/>
                  </a:lnTo>
                  <a:lnTo>
                    <a:pt x="114300" y="1422654"/>
                  </a:lnTo>
                  <a:cubicBezTo>
                    <a:pt x="51181" y="1422654"/>
                    <a:pt x="0" y="1371854"/>
                    <a:pt x="0" y="1308989"/>
                  </a:cubicBezTo>
                  <a:lnTo>
                    <a:pt x="0" y="113665"/>
                  </a:lnTo>
                  <a:lnTo>
                    <a:pt x="6350" y="113665"/>
                  </a:lnTo>
                  <a:lnTo>
                    <a:pt x="0" y="113665"/>
                  </a:lnTo>
                  <a:moveTo>
                    <a:pt x="12700" y="113665"/>
                  </a:moveTo>
                  <a:lnTo>
                    <a:pt x="12700" y="1308989"/>
                  </a:lnTo>
                  <a:lnTo>
                    <a:pt x="6350" y="1308989"/>
                  </a:lnTo>
                  <a:lnTo>
                    <a:pt x="12700" y="1308989"/>
                  </a:lnTo>
                  <a:cubicBezTo>
                    <a:pt x="12700" y="1364742"/>
                    <a:pt x="58166" y="1409954"/>
                    <a:pt x="114300" y="1409954"/>
                  </a:cubicBezTo>
                  <a:lnTo>
                    <a:pt x="4740275" y="1409954"/>
                  </a:lnTo>
                  <a:cubicBezTo>
                    <a:pt x="4796409" y="1409954"/>
                    <a:pt x="4841875" y="1364742"/>
                    <a:pt x="4841875" y="1308989"/>
                  </a:cubicBezTo>
                  <a:lnTo>
                    <a:pt x="4841875" y="113665"/>
                  </a:lnTo>
                  <a:cubicBezTo>
                    <a:pt x="4841875" y="57912"/>
                    <a:pt x="4796409" y="12700"/>
                    <a:pt x="4740275" y="12700"/>
                  </a:cubicBezTo>
                  <a:lnTo>
                    <a:pt x="114300" y="12700"/>
                  </a:lnTo>
                  <a:lnTo>
                    <a:pt x="114300" y="6350"/>
                  </a:lnTo>
                  <a:lnTo>
                    <a:pt x="114300" y="12700"/>
                  </a:lnTo>
                  <a:cubicBezTo>
                    <a:pt x="58166" y="12700"/>
                    <a:pt x="12700" y="57912"/>
                    <a:pt x="12700" y="113665"/>
                  </a:cubicBezTo>
                  <a:close/>
                </a:path>
              </a:pathLst>
            </a:custGeom>
            <a:solidFill>
              <a:srgbClr val="B2D4E5"/>
            </a:solidFill>
          </p:spPr>
        </p:sp>
      </p:grpSp>
      <p:sp>
        <p:nvSpPr>
          <p:cNvPr id="35" name="Freeform 35" descr="preencoded.png"/>
          <p:cNvSpPr/>
          <p:nvPr/>
        </p:nvSpPr>
        <p:spPr>
          <a:xfrm>
            <a:off x="2351484" y="4205139"/>
            <a:ext cx="269379" cy="336649"/>
          </a:xfrm>
          <a:custGeom>
            <a:avLst/>
            <a:gdLst/>
            <a:ahLst/>
            <a:cxnLst/>
            <a:rect l="l" t="t" r="r" b="b"/>
            <a:pathLst>
              <a:path w="269379" h="336649">
                <a:moveTo>
                  <a:pt x="0" y="0"/>
                </a:moveTo>
                <a:lnTo>
                  <a:pt x="269378" y="0"/>
                </a:lnTo>
                <a:lnTo>
                  <a:pt x="269378" y="336649"/>
                </a:lnTo>
                <a:lnTo>
                  <a:pt x="0" y="336649"/>
                </a:lnTo>
                <a:lnTo>
                  <a:pt x="0" y="0"/>
                </a:lnTo>
                <a:close/>
              </a:path>
            </a:pathLst>
          </a:custGeom>
          <a:blipFill>
            <a:blip r:embed="rId6"/>
            <a:stretch>
              <a:fillRect t="-11" b="-11"/>
            </a:stretch>
          </a:blipFill>
        </p:spPr>
      </p:sp>
      <p:grpSp>
        <p:nvGrpSpPr>
          <p:cNvPr id="36" name="Group 36"/>
          <p:cNvGrpSpPr/>
          <p:nvPr/>
        </p:nvGrpSpPr>
        <p:grpSpPr>
          <a:xfrm>
            <a:off x="4493419" y="4036367"/>
            <a:ext cx="2514302" cy="314176"/>
            <a:chOff x="0" y="0"/>
            <a:chExt cx="3352403" cy="418902"/>
          </a:xfrm>
        </p:grpSpPr>
        <p:sp>
          <p:nvSpPr>
            <p:cNvPr id="37" name="Freeform 37"/>
            <p:cNvSpPr/>
            <p:nvPr/>
          </p:nvSpPr>
          <p:spPr>
            <a:xfrm>
              <a:off x="0" y="0"/>
              <a:ext cx="3352404" cy="418902"/>
            </a:xfrm>
            <a:custGeom>
              <a:avLst/>
              <a:gdLst/>
              <a:ahLst/>
              <a:cxnLst/>
              <a:rect l="l" t="t" r="r" b="b"/>
              <a:pathLst>
                <a:path w="3352404" h="418902">
                  <a:moveTo>
                    <a:pt x="0" y="0"/>
                  </a:moveTo>
                  <a:lnTo>
                    <a:pt x="3352404" y="0"/>
                  </a:lnTo>
                  <a:lnTo>
                    <a:pt x="3352404" y="418902"/>
                  </a:lnTo>
                  <a:lnTo>
                    <a:pt x="0" y="418902"/>
                  </a:lnTo>
                  <a:close/>
                </a:path>
              </a:pathLst>
            </a:custGeom>
            <a:solidFill>
              <a:srgbClr val="000000">
                <a:alpha val="0"/>
              </a:srgbClr>
            </a:solidFill>
          </p:spPr>
        </p:sp>
        <p:sp>
          <p:nvSpPr>
            <p:cNvPr id="38" name="TextBox 38"/>
            <p:cNvSpPr txBox="1"/>
            <p:nvPr/>
          </p:nvSpPr>
          <p:spPr>
            <a:xfrm>
              <a:off x="0" y="-19050"/>
              <a:ext cx="3352403" cy="437952"/>
            </a:xfrm>
            <a:prstGeom prst="rect">
              <a:avLst/>
            </a:prstGeom>
          </p:spPr>
          <p:txBody>
            <a:bodyPr lIns="0" tIns="0" rIns="0" bIns="0" rtlCol="0" anchor="t"/>
            <a:lstStyle/>
            <a:p>
              <a:pPr algn="l">
                <a:lnSpc>
                  <a:spcPts val="2437"/>
                </a:lnSpc>
              </a:pPr>
              <a:r>
                <a:rPr lang="en-US" sz="1937">
                  <a:solidFill>
                    <a:srgbClr val="272525"/>
                  </a:solidFill>
                  <a:latin typeface="Petrona"/>
                  <a:ea typeface="Petrona"/>
                  <a:cs typeface="Petrona"/>
                  <a:sym typeface="Petrona"/>
                </a:rPr>
                <a:t>Preprocessing</a:t>
              </a:r>
            </a:p>
          </p:txBody>
        </p:sp>
      </p:grpSp>
      <p:grpSp>
        <p:nvGrpSpPr>
          <p:cNvPr id="39" name="Group 39"/>
          <p:cNvGrpSpPr/>
          <p:nvPr/>
        </p:nvGrpSpPr>
        <p:grpSpPr>
          <a:xfrm>
            <a:off x="4493419" y="4465439"/>
            <a:ext cx="4703415" cy="245269"/>
            <a:chOff x="0" y="0"/>
            <a:chExt cx="6271220" cy="327025"/>
          </a:xfrm>
        </p:grpSpPr>
        <p:sp>
          <p:nvSpPr>
            <p:cNvPr id="40" name="Freeform 40"/>
            <p:cNvSpPr/>
            <p:nvPr/>
          </p:nvSpPr>
          <p:spPr>
            <a:xfrm>
              <a:off x="0" y="0"/>
              <a:ext cx="6271220" cy="327025"/>
            </a:xfrm>
            <a:custGeom>
              <a:avLst/>
              <a:gdLst/>
              <a:ahLst/>
              <a:cxnLst/>
              <a:rect l="l" t="t" r="r" b="b"/>
              <a:pathLst>
                <a:path w="6271220" h="327025">
                  <a:moveTo>
                    <a:pt x="0" y="0"/>
                  </a:moveTo>
                  <a:lnTo>
                    <a:pt x="6271220" y="0"/>
                  </a:lnTo>
                  <a:lnTo>
                    <a:pt x="6271220" y="327025"/>
                  </a:lnTo>
                  <a:lnTo>
                    <a:pt x="0" y="327025"/>
                  </a:lnTo>
                  <a:close/>
                </a:path>
              </a:pathLst>
            </a:custGeom>
            <a:solidFill>
              <a:srgbClr val="000000">
                <a:alpha val="0"/>
              </a:srgbClr>
            </a:solidFill>
          </p:spPr>
        </p:sp>
        <p:sp>
          <p:nvSpPr>
            <p:cNvPr id="41" name="TextBox 41"/>
            <p:cNvSpPr txBox="1"/>
            <p:nvPr/>
          </p:nvSpPr>
          <p:spPr>
            <a:xfrm>
              <a:off x="0" y="-47625"/>
              <a:ext cx="6271220" cy="374650"/>
            </a:xfrm>
            <a:prstGeom prst="rect">
              <a:avLst/>
            </a:prstGeom>
          </p:spPr>
          <p:txBody>
            <a:bodyPr lIns="0" tIns="0" rIns="0" bIns="0" rtlCol="0" anchor="t"/>
            <a:lstStyle/>
            <a:p>
              <a:pPr algn="l">
                <a:lnSpc>
                  <a:spcPts val="1874"/>
                </a:lnSpc>
              </a:pPr>
              <a:r>
                <a:rPr lang="en-US" sz="1187">
                  <a:solidFill>
                    <a:srgbClr val="272525"/>
                  </a:solidFill>
                  <a:latin typeface="Inter"/>
                  <a:ea typeface="Inter"/>
                  <a:cs typeface="Inter"/>
                  <a:sym typeface="Inter"/>
                </a:rPr>
                <a:t>Preparing and cleaning data to enhance its quality and suitability.</a:t>
              </a:r>
            </a:p>
          </p:txBody>
        </p:sp>
      </p:grpSp>
      <p:grpSp>
        <p:nvGrpSpPr>
          <p:cNvPr id="42" name="Group 42"/>
          <p:cNvGrpSpPr/>
          <p:nvPr/>
        </p:nvGrpSpPr>
        <p:grpSpPr>
          <a:xfrm>
            <a:off x="4397574" y="4890344"/>
            <a:ext cx="13124260" cy="14288"/>
            <a:chOff x="0" y="0"/>
            <a:chExt cx="17499013" cy="19050"/>
          </a:xfrm>
        </p:grpSpPr>
        <p:sp>
          <p:nvSpPr>
            <p:cNvPr id="43" name="Freeform 43"/>
            <p:cNvSpPr/>
            <p:nvPr/>
          </p:nvSpPr>
          <p:spPr>
            <a:xfrm>
              <a:off x="0" y="0"/>
              <a:ext cx="17499076" cy="19050"/>
            </a:xfrm>
            <a:custGeom>
              <a:avLst/>
              <a:gdLst/>
              <a:ahLst/>
              <a:cxnLst/>
              <a:rect l="l" t="t" r="r" b="b"/>
              <a:pathLst>
                <a:path w="17499076" h="19050">
                  <a:moveTo>
                    <a:pt x="0" y="9525"/>
                  </a:moveTo>
                  <a:cubicBezTo>
                    <a:pt x="0" y="4318"/>
                    <a:pt x="4318" y="0"/>
                    <a:pt x="9525" y="0"/>
                  </a:cubicBezTo>
                  <a:lnTo>
                    <a:pt x="17489551" y="0"/>
                  </a:lnTo>
                  <a:cubicBezTo>
                    <a:pt x="17494758" y="0"/>
                    <a:pt x="17499076" y="4318"/>
                    <a:pt x="17499076" y="9525"/>
                  </a:cubicBezTo>
                  <a:cubicBezTo>
                    <a:pt x="17499076" y="14732"/>
                    <a:pt x="17494758" y="19050"/>
                    <a:pt x="17489551" y="19050"/>
                  </a:cubicBezTo>
                  <a:lnTo>
                    <a:pt x="9525" y="19050"/>
                  </a:lnTo>
                  <a:cubicBezTo>
                    <a:pt x="4318" y="19050"/>
                    <a:pt x="0" y="14732"/>
                    <a:pt x="0" y="9525"/>
                  </a:cubicBezTo>
                  <a:close/>
                </a:path>
              </a:pathLst>
            </a:custGeom>
            <a:solidFill>
              <a:srgbClr val="B2D4E5"/>
            </a:solidFill>
          </p:spPr>
        </p:sp>
      </p:grpSp>
      <p:grpSp>
        <p:nvGrpSpPr>
          <p:cNvPr id="44" name="Group 44"/>
          <p:cNvGrpSpPr/>
          <p:nvPr/>
        </p:nvGrpSpPr>
        <p:grpSpPr>
          <a:xfrm>
            <a:off x="665709" y="4993184"/>
            <a:ext cx="4851499" cy="1066949"/>
            <a:chOff x="0" y="0"/>
            <a:chExt cx="6468665" cy="1422598"/>
          </a:xfrm>
        </p:grpSpPr>
        <p:sp>
          <p:nvSpPr>
            <p:cNvPr id="45" name="Freeform 45"/>
            <p:cNvSpPr/>
            <p:nvPr/>
          </p:nvSpPr>
          <p:spPr>
            <a:xfrm>
              <a:off x="6350" y="6350"/>
              <a:ext cx="6456045" cy="1409954"/>
            </a:xfrm>
            <a:custGeom>
              <a:avLst/>
              <a:gdLst/>
              <a:ahLst/>
              <a:cxnLst/>
              <a:rect l="l" t="t" r="r" b="b"/>
              <a:pathLst>
                <a:path w="6456045" h="1409954">
                  <a:moveTo>
                    <a:pt x="0" y="107315"/>
                  </a:moveTo>
                  <a:cubicBezTo>
                    <a:pt x="0" y="48006"/>
                    <a:pt x="48387" y="0"/>
                    <a:pt x="108077" y="0"/>
                  </a:cubicBezTo>
                  <a:lnTo>
                    <a:pt x="6347968" y="0"/>
                  </a:lnTo>
                  <a:cubicBezTo>
                    <a:pt x="6407658" y="0"/>
                    <a:pt x="6456045" y="48006"/>
                    <a:pt x="6456045" y="107315"/>
                  </a:cubicBezTo>
                  <a:lnTo>
                    <a:pt x="6456045" y="1302639"/>
                  </a:lnTo>
                  <a:cubicBezTo>
                    <a:pt x="6456045" y="1361948"/>
                    <a:pt x="6407658" y="1409954"/>
                    <a:pt x="6347968" y="1409954"/>
                  </a:cubicBezTo>
                  <a:lnTo>
                    <a:pt x="108077" y="1409954"/>
                  </a:lnTo>
                  <a:cubicBezTo>
                    <a:pt x="48387" y="1409954"/>
                    <a:pt x="0" y="1361948"/>
                    <a:pt x="0" y="1302639"/>
                  </a:cubicBezTo>
                  <a:close/>
                </a:path>
              </a:pathLst>
            </a:custGeom>
            <a:solidFill>
              <a:srgbClr val="CCEEFF"/>
            </a:solidFill>
          </p:spPr>
        </p:sp>
        <p:sp>
          <p:nvSpPr>
            <p:cNvPr id="46" name="Freeform 46"/>
            <p:cNvSpPr/>
            <p:nvPr/>
          </p:nvSpPr>
          <p:spPr>
            <a:xfrm>
              <a:off x="0" y="0"/>
              <a:ext cx="6468745" cy="1422654"/>
            </a:xfrm>
            <a:custGeom>
              <a:avLst/>
              <a:gdLst/>
              <a:ahLst/>
              <a:cxnLst/>
              <a:rect l="l" t="t" r="r" b="b"/>
              <a:pathLst>
                <a:path w="6468745" h="1422654">
                  <a:moveTo>
                    <a:pt x="0" y="113665"/>
                  </a:moveTo>
                  <a:cubicBezTo>
                    <a:pt x="0" y="50800"/>
                    <a:pt x="51308" y="0"/>
                    <a:pt x="114427" y="0"/>
                  </a:cubicBezTo>
                  <a:lnTo>
                    <a:pt x="6354318" y="0"/>
                  </a:lnTo>
                  <a:lnTo>
                    <a:pt x="6354318" y="6350"/>
                  </a:lnTo>
                  <a:lnTo>
                    <a:pt x="6354318" y="0"/>
                  </a:lnTo>
                  <a:cubicBezTo>
                    <a:pt x="6417437" y="0"/>
                    <a:pt x="6468745" y="50800"/>
                    <a:pt x="6468745" y="113665"/>
                  </a:cubicBezTo>
                  <a:lnTo>
                    <a:pt x="6462395" y="113665"/>
                  </a:lnTo>
                  <a:lnTo>
                    <a:pt x="6468745" y="113665"/>
                  </a:lnTo>
                  <a:lnTo>
                    <a:pt x="6468745" y="1308989"/>
                  </a:lnTo>
                  <a:lnTo>
                    <a:pt x="6462395" y="1308989"/>
                  </a:lnTo>
                  <a:lnTo>
                    <a:pt x="6468745" y="1308989"/>
                  </a:lnTo>
                  <a:cubicBezTo>
                    <a:pt x="6468745" y="1371727"/>
                    <a:pt x="6417437" y="1422654"/>
                    <a:pt x="6354318" y="1422654"/>
                  </a:cubicBezTo>
                  <a:lnTo>
                    <a:pt x="6354318" y="1416304"/>
                  </a:lnTo>
                  <a:lnTo>
                    <a:pt x="6354318" y="1422654"/>
                  </a:lnTo>
                  <a:lnTo>
                    <a:pt x="114427" y="1422654"/>
                  </a:lnTo>
                  <a:lnTo>
                    <a:pt x="114427" y="1416304"/>
                  </a:lnTo>
                  <a:lnTo>
                    <a:pt x="114427" y="1422654"/>
                  </a:lnTo>
                  <a:cubicBezTo>
                    <a:pt x="51308" y="1422654"/>
                    <a:pt x="0" y="1371854"/>
                    <a:pt x="0" y="1308989"/>
                  </a:cubicBezTo>
                  <a:lnTo>
                    <a:pt x="0" y="113665"/>
                  </a:lnTo>
                  <a:lnTo>
                    <a:pt x="6350" y="113665"/>
                  </a:lnTo>
                  <a:lnTo>
                    <a:pt x="0" y="113665"/>
                  </a:lnTo>
                  <a:moveTo>
                    <a:pt x="12700" y="113665"/>
                  </a:moveTo>
                  <a:lnTo>
                    <a:pt x="12700" y="1308989"/>
                  </a:lnTo>
                  <a:lnTo>
                    <a:pt x="6350" y="1308989"/>
                  </a:lnTo>
                  <a:lnTo>
                    <a:pt x="12700" y="1308989"/>
                  </a:lnTo>
                  <a:cubicBezTo>
                    <a:pt x="12700" y="1364742"/>
                    <a:pt x="58166" y="1409954"/>
                    <a:pt x="114427" y="1409954"/>
                  </a:cubicBezTo>
                  <a:lnTo>
                    <a:pt x="6354318" y="1409954"/>
                  </a:lnTo>
                  <a:cubicBezTo>
                    <a:pt x="6410579" y="1409954"/>
                    <a:pt x="6456045" y="1364742"/>
                    <a:pt x="6456045" y="1308989"/>
                  </a:cubicBezTo>
                  <a:lnTo>
                    <a:pt x="6456045" y="113665"/>
                  </a:lnTo>
                  <a:cubicBezTo>
                    <a:pt x="6456045" y="57912"/>
                    <a:pt x="6410579" y="12700"/>
                    <a:pt x="6354318" y="12700"/>
                  </a:cubicBezTo>
                  <a:lnTo>
                    <a:pt x="114427" y="12700"/>
                  </a:lnTo>
                  <a:lnTo>
                    <a:pt x="114427" y="6350"/>
                  </a:lnTo>
                  <a:lnTo>
                    <a:pt x="114427" y="12700"/>
                  </a:lnTo>
                  <a:cubicBezTo>
                    <a:pt x="58166" y="12700"/>
                    <a:pt x="12700" y="57912"/>
                    <a:pt x="12700" y="113665"/>
                  </a:cubicBezTo>
                  <a:close/>
                </a:path>
              </a:pathLst>
            </a:custGeom>
            <a:solidFill>
              <a:srgbClr val="B2D4E5"/>
            </a:solidFill>
          </p:spPr>
        </p:sp>
      </p:grpSp>
      <p:sp>
        <p:nvSpPr>
          <p:cNvPr id="47" name="Freeform 47" descr="preencoded.png"/>
          <p:cNvSpPr/>
          <p:nvPr/>
        </p:nvSpPr>
        <p:spPr>
          <a:xfrm>
            <a:off x="2956769" y="5358259"/>
            <a:ext cx="269379" cy="336649"/>
          </a:xfrm>
          <a:custGeom>
            <a:avLst/>
            <a:gdLst/>
            <a:ahLst/>
            <a:cxnLst/>
            <a:rect l="l" t="t" r="r" b="b"/>
            <a:pathLst>
              <a:path w="269379" h="336649">
                <a:moveTo>
                  <a:pt x="0" y="0"/>
                </a:moveTo>
                <a:lnTo>
                  <a:pt x="269379" y="0"/>
                </a:lnTo>
                <a:lnTo>
                  <a:pt x="269379" y="336648"/>
                </a:lnTo>
                <a:lnTo>
                  <a:pt x="0" y="336648"/>
                </a:lnTo>
                <a:lnTo>
                  <a:pt x="0" y="0"/>
                </a:lnTo>
                <a:close/>
              </a:path>
            </a:pathLst>
          </a:custGeom>
          <a:blipFill>
            <a:blip r:embed="rId7"/>
            <a:stretch>
              <a:fillRect t="-11" b="-11"/>
            </a:stretch>
          </a:blipFill>
        </p:spPr>
      </p:sp>
      <p:grpSp>
        <p:nvGrpSpPr>
          <p:cNvPr id="48" name="Group 48"/>
          <p:cNvGrpSpPr/>
          <p:nvPr/>
        </p:nvGrpSpPr>
        <p:grpSpPr>
          <a:xfrm>
            <a:off x="5703986" y="5189487"/>
            <a:ext cx="2596455" cy="314176"/>
            <a:chOff x="0" y="0"/>
            <a:chExt cx="3461940" cy="418902"/>
          </a:xfrm>
        </p:grpSpPr>
        <p:sp>
          <p:nvSpPr>
            <p:cNvPr id="49" name="Freeform 49"/>
            <p:cNvSpPr/>
            <p:nvPr/>
          </p:nvSpPr>
          <p:spPr>
            <a:xfrm>
              <a:off x="0" y="0"/>
              <a:ext cx="3461940" cy="418902"/>
            </a:xfrm>
            <a:custGeom>
              <a:avLst/>
              <a:gdLst/>
              <a:ahLst/>
              <a:cxnLst/>
              <a:rect l="l" t="t" r="r" b="b"/>
              <a:pathLst>
                <a:path w="3461940" h="418902">
                  <a:moveTo>
                    <a:pt x="0" y="0"/>
                  </a:moveTo>
                  <a:lnTo>
                    <a:pt x="3461940" y="0"/>
                  </a:lnTo>
                  <a:lnTo>
                    <a:pt x="3461940" y="418902"/>
                  </a:lnTo>
                  <a:lnTo>
                    <a:pt x="0" y="418902"/>
                  </a:lnTo>
                  <a:close/>
                </a:path>
              </a:pathLst>
            </a:custGeom>
            <a:solidFill>
              <a:srgbClr val="000000">
                <a:alpha val="0"/>
              </a:srgbClr>
            </a:solidFill>
          </p:spPr>
        </p:sp>
        <p:sp>
          <p:nvSpPr>
            <p:cNvPr id="50" name="TextBox 50"/>
            <p:cNvSpPr txBox="1"/>
            <p:nvPr/>
          </p:nvSpPr>
          <p:spPr>
            <a:xfrm>
              <a:off x="0" y="-19050"/>
              <a:ext cx="3461940" cy="437952"/>
            </a:xfrm>
            <a:prstGeom prst="rect">
              <a:avLst/>
            </a:prstGeom>
          </p:spPr>
          <p:txBody>
            <a:bodyPr lIns="0" tIns="0" rIns="0" bIns="0" rtlCol="0" anchor="t"/>
            <a:lstStyle/>
            <a:p>
              <a:pPr algn="l">
                <a:lnSpc>
                  <a:spcPts val="2437"/>
                </a:lnSpc>
              </a:pPr>
              <a:r>
                <a:rPr lang="en-US" sz="1937">
                  <a:solidFill>
                    <a:srgbClr val="272525"/>
                  </a:solidFill>
                  <a:latin typeface="Petrona"/>
                  <a:ea typeface="Petrona"/>
                  <a:cs typeface="Petrona"/>
                  <a:sym typeface="Petrona"/>
                </a:rPr>
                <a:t>Split Train &amp; Test Data</a:t>
              </a:r>
            </a:p>
          </p:txBody>
        </p:sp>
      </p:grpSp>
      <p:grpSp>
        <p:nvGrpSpPr>
          <p:cNvPr id="51" name="Group 51"/>
          <p:cNvGrpSpPr/>
          <p:nvPr/>
        </p:nvGrpSpPr>
        <p:grpSpPr>
          <a:xfrm>
            <a:off x="5703986" y="5618560"/>
            <a:ext cx="4405164" cy="245269"/>
            <a:chOff x="0" y="0"/>
            <a:chExt cx="5873552" cy="327025"/>
          </a:xfrm>
        </p:grpSpPr>
        <p:sp>
          <p:nvSpPr>
            <p:cNvPr id="52" name="Freeform 52"/>
            <p:cNvSpPr/>
            <p:nvPr/>
          </p:nvSpPr>
          <p:spPr>
            <a:xfrm>
              <a:off x="0" y="0"/>
              <a:ext cx="5873552" cy="327025"/>
            </a:xfrm>
            <a:custGeom>
              <a:avLst/>
              <a:gdLst/>
              <a:ahLst/>
              <a:cxnLst/>
              <a:rect l="l" t="t" r="r" b="b"/>
              <a:pathLst>
                <a:path w="5873552" h="327025">
                  <a:moveTo>
                    <a:pt x="0" y="0"/>
                  </a:moveTo>
                  <a:lnTo>
                    <a:pt x="5873552" y="0"/>
                  </a:lnTo>
                  <a:lnTo>
                    <a:pt x="5873552" y="327025"/>
                  </a:lnTo>
                  <a:lnTo>
                    <a:pt x="0" y="327025"/>
                  </a:lnTo>
                  <a:close/>
                </a:path>
              </a:pathLst>
            </a:custGeom>
            <a:solidFill>
              <a:srgbClr val="000000">
                <a:alpha val="0"/>
              </a:srgbClr>
            </a:solidFill>
          </p:spPr>
        </p:sp>
        <p:sp>
          <p:nvSpPr>
            <p:cNvPr id="53" name="TextBox 53"/>
            <p:cNvSpPr txBox="1"/>
            <p:nvPr/>
          </p:nvSpPr>
          <p:spPr>
            <a:xfrm>
              <a:off x="0" y="-47625"/>
              <a:ext cx="5873552" cy="374650"/>
            </a:xfrm>
            <a:prstGeom prst="rect">
              <a:avLst/>
            </a:prstGeom>
          </p:spPr>
          <p:txBody>
            <a:bodyPr lIns="0" tIns="0" rIns="0" bIns="0" rtlCol="0" anchor="t"/>
            <a:lstStyle/>
            <a:p>
              <a:pPr algn="l">
                <a:lnSpc>
                  <a:spcPts val="1874"/>
                </a:lnSpc>
              </a:pPr>
              <a:r>
                <a:rPr lang="en-US" sz="1187">
                  <a:solidFill>
                    <a:srgbClr val="272525"/>
                  </a:solidFill>
                  <a:latin typeface="Inter"/>
                  <a:ea typeface="Inter"/>
                  <a:cs typeface="Inter"/>
                  <a:sym typeface="Inter"/>
                </a:rPr>
                <a:t>Dividing the dataset into training and testing sets to evaluate.</a:t>
              </a:r>
            </a:p>
          </p:txBody>
        </p:sp>
      </p:grpSp>
      <p:grpSp>
        <p:nvGrpSpPr>
          <p:cNvPr id="54" name="Group 54"/>
          <p:cNvGrpSpPr/>
          <p:nvPr/>
        </p:nvGrpSpPr>
        <p:grpSpPr>
          <a:xfrm>
            <a:off x="5608141" y="6043464"/>
            <a:ext cx="11913691" cy="14288"/>
            <a:chOff x="0" y="0"/>
            <a:chExt cx="15884922" cy="19050"/>
          </a:xfrm>
        </p:grpSpPr>
        <p:sp>
          <p:nvSpPr>
            <p:cNvPr id="55" name="Freeform 55"/>
            <p:cNvSpPr/>
            <p:nvPr/>
          </p:nvSpPr>
          <p:spPr>
            <a:xfrm>
              <a:off x="0" y="0"/>
              <a:ext cx="15884906" cy="19050"/>
            </a:xfrm>
            <a:custGeom>
              <a:avLst/>
              <a:gdLst/>
              <a:ahLst/>
              <a:cxnLst/>
              <a:rect l="l" t="t" r="r" b="b"/>
              <a:pathLst>
                <a:path w="15884906" h="19050">
                  <a:moveTo>
                    <a:pt x="0" y="9525"/>
                  </a:moveTo>
                  <a:cubicBezTo>
                    <a:pt x="0" y="4318"/>
                    <a:pt x="4318" y="0"/>
                    <a:pt x="9525" y="0"/>
                  </a:cubicBezTo>
                  <a:lnTo>
                    <a:pt x="15875381" y="0"/>
                  </a:lnTo>
                  <a:cubicBezTo>
                    <a:pt x="15880589" y="0"/>
                    <a:pt x="15884906" y="4318"/>
                    <a:pt x="15884906" y="9525"/>
                  </a:cubicBezTo>
                  <a:cubicBezTo>
                    <a:pt x="15884906" y="14732"/>
                    <a:pt x="15880589" y="19050"/>
                    <a:pt x="15875381" y="19050"/>
                  </a:cubicBezTo>
                  <a:lnTo>
                    <a:pt x="9525" y="19050"/>
                  </a:lnTo>
                  <a:cubicBezTo>
                    <a:pt x="4318" y="19050"/>
                    <a:pt x="0" y="14732"/>
                    <a:pt x="0" y="9525"/>
                  </a:cubicBezTo>
                  <a:close/>
                </a:path>
              </a:pathLst>
            </a:custGeom>
            <a:solidFill>
              <a:srgbClr val="B2D4E5"/>
            </a:solidFill>
          </p:spPr>
        </p:sp>
      </p:grpSp>
      <p:grpSp>
        <p:nvGrpSpPr>
          <p:cNvPr id="56" name="Group 56"/>
          <p:cNvGrpSpPr/>
          <p:nvPr/>
        </p:nvGrpSpPr>
        <p:grpSpPr>
          <a:xfrm>
            <a:off x="665709" y="6146304"/>
            <a:ext cx="6061919" cy="1066949"/>
            <a:chOff x="0" y="0"/>
            <a:chExt cx="8082558" cy="1422598"/>
          </a:xfrm>
        </p:grpSpPr>
        <p:sp>
          <p:nvSpPr>
            <p:cNvPr id="57" name="Freeform 57"/>
            <p:cNvSpPr/>
            <p:nvPr/>
          </p:nvSpPr>
          <p:spPr>
            <a:xfrm>
              <a:off x="6350" y="6350"/>
              <a:ext cx="8069835" cy="1409954"/>
            </a:xfrm>
            <a:custGeom>
              <a:avLst/>
              <a:gdLst/>
              <a:ahLst/>
              <a:cxnLst/>
              <a:rect l="l" t="t" r="r" b="b"/>
              <a:pathLst>
                <a:path w="8069835" h="1409954">
                  <a:moveTo>
                    <a:pt x="0" y="107315"/>
                  </a:moveTo>
                  <a:cubicBezTo>
                    <a:pt x="0" y="48006"/>
                    <a:pt x="48387" y="0"/>
                    <a:pt x="108077" y="0"/>
                  </a:cubicBezTo>
                  <a:lnTo>
                    <a:pt x="7961757" y="0"/>
                  </a:lnTo>
                  <a:cubicBezTo>
                    <a:pt x="8021448" y="0"/>
                    <a:pt x="8069835" y="48006"/>
                    <a:pt x="8069835" y="107315"/>
                  </a:cubicBezTo>
                  <a:lnTo>
                    <a:pt x="8069835" y="1302639"/>
                  </a:lnTo>
                  <a:cubicBezTo>
                    <a:pt x="8069835" y="1361948"/>
                    <a:pt x="8021448" y="1409954"/>
                    <a:pt x="7961757" y="1409954"/>
                  </a:cubicBezTo>
                  <a:lnTo>
                    <a:pt x="108077" y="1409954"/>
                  </a:lnTo>
                  <a:cubicBezTo>
                    <a:pt x="48387" y="1409954"/>
                    <a:pt x="0" y="1361948"/>
                    <a:pt x="0" y="1302639"/>
                  </a:cubicBezTo>
                  <a:close/>
                </a:path>
              </a:pathLst>
            </a:custGeom>
            <a:solidFill>
              <a:srgbClr val="CCEEFF"/>
            </a:solidFill>
          </p:spPr>
        </p:sp>
        <p:sp>
          <p:nvSpPr>
            <p:cNvPr id="58" name="Freeform 58"/>
            <p:cNvSpPr/>
            <p:nvPr/>
          </p:nvSpPr>
          <p:spPr>
            <a:xfrm>
              <a:off x="0" y="0"/>
              <a:ext cx="8082535" cy="1422654"/>
            </a:xfrm>
            <a:custGeom>
              <a:avLst/>
              <a:gdLst/>
              <a:ahLst/>
              <a:cxnLst/>
              <a:rect l="l" t="t" r="r" b="b"/>
              <a:pathLst>
                <a:path w="8082535" h="1422654">
                  <a:moveTo>
                    <a:pt x="0" y="113665"/>
                  </a:moveTo>
                  <a:cubicBezTo>
                    <a:pt x="0" y="50800"/>
                    <a:pt x="51308" y="0"/>
                    <a:pt x="114427" y="0"/>
                  </a:cubicBezTo>
                  <a:lnTo>
                    <a:pt x="7968107" y="0"/>
                  </a:lnTo>
                  <a:lnTo>
                    <a:pt x="7968107" y="6350"/>
                  </a:lnTo>
                  <a:lnTo>
                    <a:pt x="7968107" y="0"/>
                  </a:lnTo>
                  <a:cubicBezTo>
                    <a:pt x="8031226" y="0"/>
                    <a:pt x="8082535" y="50800"/>
                    <a:pt x="8082535" y="113665"/>
                  </a:cubicBezTo>
                  <a:lnTo>
                    <a:pt x="8076185" y="113665"/>
                  </a:lnTo>
                  <a:lnTo>
                    <a:pt x="8082535" y="113665"/>
                  </a:lnTo>
                  <a:lnTo>
                    <a:pt x="8082535" y="1308989"/>
                  </a:lnTo>
                  <a:lnTo>
                    <a:pt x="8076185" y="1308989"/>
                  </a:lnTo>
                  <a:lnTo>
                    <a:pt x="8082535" y="1308989"/>
                  </a:lnTo>
                  <a:cubicBezTo>
                    <a:pt x="8082535" y="1371727"/>
                    <a:pt x="8031226" y="1422654"/>
                    <a:pt x="7968107" y="1422654"/>
                  </a:cubicBezTo>
                  <a:lnTo>
                    <a:pt x="7968107" y="1416304"/>
                  </a:lnTo>
                  <a:lnTo>
                    <a:pt x="7968107" y="1422654"/>
                  </a:lnTo>
                  <a:lnTo>
                    <a:pt x="114427" y="1422654"/>
                  </a:lnTo>
                  <a:lnTo>
                    <a:pt x="114427" y="1416304"/>
                  </a:lnTo>
                  <a:lnTo>
                    <a:pt x="114427" y="1422654"/>
                  </a:lnTo>
                  <a:cubicBezTo>
                    <a:pt x="51308" y="1422654"/>
                    <a:pt x="0" y="1371854"/>
                    <a:pt x="0" y="1308989"/>
                  </a:cubicBezTo>
                  <a:lnTo>
                    <a:pt x="0" y="113665"/>
                  </a:lnTo>
                  <a:lnTo>
                    <a:pt x="6350" y="113665"/>
                  </a:lnTo>
                  <a:lnTo>
                    <a:pt x="0" y="113665"/>
                  </a:lnTo>
                  <a:moveTo>
                    <a:pt x="12700" y="113665"/>
                  </a:moveTo>
                  <a:lnTo>
                    <a:pt x="12700" y="1308989"/>
                  </a:lnTo>
                  <a:lnTo>
                    <a:pt x="6350" y="1308989"/>
                  </a:lnTo>
                  <a:lnTo>
                    <a:pt x="12700" y="1308989"/>
                  </a:lnTo>
                  <a:cubicBezTo>
                    <a:pt x="12700" y="1364742"/>
                    <a:pt x="58166" y="1409954"/>
                    <a:pt x="114427" y="1409954"/>
                  </a:cubicBezTo>
                  <a:lnTo>
                    <a:pt x="7968107" y="1409954"/>
                  </a:lnTo>
                  <a:cubicBezTo>
                    <a:pt x="8024368" y="1409954"/>
                    <a:pt x="8069835" y="1364742"/>
                    <a:pt x="8069835" y="1308989"/>
                  </a:cubicBezTo>
                  <a:lnTo>
                    <a:pt x="8069835" y="113665"/>
                  </a:lnTo>
                  <a:cubicBezTo>
                    <a:pt x="8069835" y="57912"/>
                    <a:pt x="8024368" y="12700"/>
                    <a:pt x="7968107" y="12700"/>
                  </a:cubicBezTo>
                  <a:lnTo>
                    <a:pt x="114427" y="12700"/>
                  </a:lnTo>
                  <a:lnTo>
                    <a:pt x="114427" y="6350"/>
                  </a:lnTo>
                  <a:lnTo>
                    <a:pt x="114427" y="12700"/>
                  </a:lnTo>
                  <a:cubicBezTo>
                    <a:pt x="58166" y="12700"/>
                    <a:pt x="12700" y="57912"/>
                    <a:pt x="12700" y="113665"/>
                  </a:cubicBezTo>
                  <a:close/>
                </a:path>
              </a:pathLst>
            </a:custGeom>
            <a:solidFill>
              <a:srgbClr val="B2D4E5"/>
            </a:solidFill>
          </p:spPr>
        </p:sp>
      </p:grpSp>
      <p:sp>
        <p:nvSpPr>
          <p:cNvPr id="59" name="Freeform 59" descr="preencoded.png"/>
          <p:cNvSpPr/>
          <p:nvPr/>
        </p:nvSpPr>
        <p:spPr>
          <a:xfrm>
            <a:off x="3561904" y="6511379"/>
            <a:ext cx="269379" cy="336649"/>
          </a:xfrm>
          <a:custGeom>
            <a:avLst/>
            <a:gdLst/>
            <a:ahLst/>
            <a:cxnLst/>
            <a:rect l="l" t="t" r="r" b="b"/>
            <a:pathLst>
              <a:path w="269379" h="336649">
                <a:moveTo>
                  <a:pt x="0" y="0"/>
                </a:moveTo>
                <a:lnTo>
                  <a:pt x="269378" y="0"/>
                </a:lnTo>
                <a:lnTo>
                  <a:pt x="269378" y="336648"/>
                </a:lnTo>
                <a:lnTo>
                  <a:pt x="0" y="336648"/>
                </a:lnTo>
                <a:lnTo>
                  <a:pt x="0" y="0"/>
                </a:lnTo>
                <a:close/>
              </a:path>
            </a:pathLst>
          </a:custGeom>
          <a:blipFill>
            <a:blip r:embed="rId8"/>
            <a:stretch>
              <a:fillRect t="-11" b="-11"/>
            </a:stretch>
          </a:blipFill>
        </p:spPr>
      </p:sp>
      <p:grpSp>
        <p:nvGrpSpPr>
          <p:cNvPr id="60" name="Group 60"/>
          <p:cNvGrpSpPr/>
          <p:nvPr/>
        </p:nvGrpSpPr>
        <p:grpSpPr>
          <a:xfrm>
            <a:off x="6914406" y="6342609"/>
            <a:ext cx="3945582" cy="314176"/>
            <a:chOff x="0" y="0"/>
            <a:chExt cx="5260777" cy="418902"/>
          </a:xfrm>
        </p:grpSpPr>
        <p:sp>
          <p:nvSpPr>
            <p:cNvPr id="61" name="Freeform 61"/>
            <p:cNvSpPr/>
            <p:nvPr/>
          </p:nvSpPr>
          <p:spPr>
            <a:xfrm>
              <a:off x="0" y="0"/>
              <a:ext cx="5260777" cy="418902"/>
            </a:xfrm>
            <a:custGeom>
              <a:avLst/>
              <a:gdLst/>
              <a:ahLst/>
              <a:cxnLst/>
              <a:rect l="l" t="t" r="r" b="b"/>
              <a:pathLst>
                <a:path w="5260777" h="418902">
                  <a:moveTo>
                    <a:pt x="0" y="0"/>
                  </a:moveTo>
                  <a:lnTo>
                    <a:pt x="5260777" y="0"/>
                  </a:lnTo>
                  <a:lnTo>
                    <a:pt x="5260777" y="418902"/>
                  </a:lnTo>
                  <a:lnTo>
                    <a:pt x="0" y="418902"/>
                  </a:lnTo>
                  <a:close/>
                </a:path>
              </a:pathLst>
            </a:custGeom>
            <a:solidFill>
              <a:srgbClr val="000000">
                <a:alpha val="0"/>
              </a:srgbClr>
            </a:solidFill>
          </p:spPr>
        </p:sp>
        <p:sp>
          <p:nvSpPr>
            <p:cNvPr id="62" name="TextBox 62"/>
            <p:cNvSpPr txBox="1"/>
            <p:nvPr/>
          </p:nvSpPr>
          <p:spPr>
            <a:xfrm>
              <a:off x="0" y="-19050"/>
              <a:ext cx="5260777" cy="437952"/>
            </a:xfrm>
            <a:prstGeom prst="rect">
              <a:avLst/>
            </a:prstGeom>
          </p:spPr>
          <p:txBody>
            <a:bodyPr lIns="0" tIns="0" rIns="0" bIns="0" rtlCol="0" anchor="t"/>
            <a:lstStyle/>
            <a:p>
              <a:pPr algn="l">
                <a:lnSpc>
                  <a:spcPts val="2437"/>
                </a:lnSpc>
              </a:pPr>
              <a:r>
                <a:rPr lang="en-US" sz="1937">
                  <a:solidFill>
                    <a:srgbClr val="272525"/>
                  </a:solidFill>
                  <a:latin typeface="Petrona"/>
                  <a:ea typeface="Petrona"/>
                  <a:cs typeface="Petrona"/>
                  <a:sym typeface="Petrona"/>
                </a:rPr>
                <a:t>Model Selection &amp; Model Training</a:t>
              </a:r>
            </a:p>
          </p:txBody>
        </p:sp>
      </p:grpSp>
      <p:grpSp>
        <p:nvGrpSpPr>
          <p:cNvPr id="63" name="Group 63"/>
          <p:cNvGrpSpPr/>
          <p:nvPr/>
        </p:nvGrpSpPr>
        <p:grpSpPr>
          <a:xfrm>
            <a:off x="6914406" y="6771680"/>
            <a:ext cx="5664101" cy="245269"/>
            <a:chOff x="0" y="0"/>
            <a:chExt cx="7552135" cy="327025"/>
          </a:xfrm>
        </p:grpSpPr>
        <p:sp>
          <p:nvSpPr>
            <p:cNvPr id="64" name="Freeform 64"/>
            <p:cNvSpPr/>
            <p:nvPr/>
          </p:nvSpPr>
          <p:spPr>
            <a:xfrm>
              <a:off x="0" y="0"/>
              <a:ext cx="7552135" cy="327025"/>
            </a:xfrm>
            <a:custGeom>
              <a:avLst/>
              <a:gdLst/>
              <a:ahLst/>
              <a:cxnLst/>
              <a:rect l="l" t="t" r="r" b="b"/>
              <a:pathLst>
                <a:path w="7552135" h="327025">
                  <a:moveTo>
                    <a:pt x="0" y="0"/>
                  </a:moveTo>
                  <a:lnTo>
                    <a:pt x="7552135" y="0"/>
                  </a:lnTo>
                  <a:lnTo>
                    <a:pt x="7552135" y="327025"/>
                  </a:lnTo>
                  <a:lnTo>
                    <a:pt x="0" y="327025"/>
                  </a:lnTo>
                  <a:close/>
                </a:path>
              </a:pathLst>
            </a:custGeom>
            <a:solidFill>
              <a:srgbClr val="000000">
                <a:alpha val="0"/>
              </a:srgbClr>
            </a:solidFill>
          </p:spPr>
        </p:sp>
        <p:sp>
          <p:nvSpPr>
            <p:cNvPr id="65" name="TextBox 65"/>
            <p:cNvSpPr txBox="1"/>
            <p:nvPr/>
          </p:nvSpPr>
          <p:spPr>
            <a:xfrm>
              <a:off x="0" y="-47625"/>
              <a:ext cx="7552135" cy="374650"/>
            </a:xfrm>
            <a:prstGeom prst="rect">
              <a:avLst/>
            </a:prstGeom>
          </p:spPr>
          <p:txBody>
            <a:bodyPr lIns="0" tIns="0" rIns="0" bIns="0" rtlCol="0" anchor="t"/>
            <a:lstStyle/>
            <a:p>
              <a:pPr algn="l">
                <a:lnSpc>
                  <a:spcPts val="1874"/>
                </a:lnSpc>
              </a:pPr>
              <a:r>
                <a:rPr lang="en-US" sz="1187">
                  <a:solidFill>
                    <a:srgbClr val="272525"/>
                  </a:solidFill>
                  <a:latin typeface="Inter"/>
                  <a:ea typeface="Inter"/>
                  <a:cs typeface="Inter"/>
                  <a:sym typeface="Inter"/>
                </a:rPr>
                <a:t>Choosing a suitable machine learning algorithm and optimizing its parameters.</a:t>
              </a:r>
            </a:p>
          </p:txBody>
        </p:sp>
      </p:grpSp>
      <p:grpSp>
        <p:nvGrpSpPr>
          <p:cNvPr id="66" name="Group 66"/>
          <p:cNvGrpSpPr/>
          <p:nvPr/>
        </p:nvGrpSpPr>
        <p:grpSpPr>
          <a:xfrm>
            <a:off x="6818560" y="7196584"/>
            <a:ext cx="10703272" cy="14288"/>
            <a:chOff x="0" y="0"/>
            <a:chExt cx="14271030" cy="19050"/>
          </a:xfrm>
        </p:grpSpPr>
        <p:sp>
          <p:nvSpPr>
            <p:cNvPr id="67" name="Freeform 67"/>
            <p:cNvSpPr/>
            <p:nvPr/>
          </p:nvSpPr>
          <p:spPr>
            <a:xfrm>
              <a:off x="0" y="0"/>
              <a:ext cx="14270989" cy="19050"/>
            </a:xfrm>
            <a:custGeom>
              <a:avLst/>
              <a:gdLst/>
              <a:ahLst/>
              <a:cxnLst/>
              <a:rect l="l" t="t" r="r" b="b"/>
              <a:pathLst>
                <a:path w="14270989" h="19050">
                  <a:moveTo>
                    <a:pt x="0" y="9525"/>
                  </a:moveTo>
                  <a:cubicBezTo>
                    <a:pt x="0" y="4318"/>
                    <a:pt x="4318" y="0"/>
                    <a:pt x="9525" y="0"/>
                  </a:cubicBezTo>
                  <a:lnTo>
                    <a:pt x="14261464" y="0"/>
                  </a:lnTo>
                  <a:cubicBezTo>
                    <a:pt x="14266672" y="0"/>
                    <a:pt x="14270989" y="4318"/>
                    <a:pt x="14270989" y="9525"/>
                  </a:cubicBezTo>
                  <a:cubicBezTo>
                    <a:pt x="14270989" y="14732"/>
                    <a:pt x="14266672" y="19050"/>
                    <a:pt x="14261464" y="19050"/>
                  </a:cubicBezTo>
                  <a:lnTo>
                    <a:pt x="9525" y="19050"/>
                  </a:lnTo>
                  <a:cubicBezTo>
                    <a:pt x="4318" y="19050"/>
                    <a:pt x="0" y="14732"/>
                    <a:pt x="0" y="9525"/>
                  </a:cubicBezTo>
                  <a:close/>
                </a:path>
              </a:pathLst>
            </a:custGeom>
            <a:solidFill>
              <a:srgbClr val="B2D4E5"/>
            </a:solidFill>
          </p:spPr>
        </p:sp>
      </p:grpSp>
      <p:grpSp>
        <p:nvGrpSpPr>
          <p:cNvPr id="68" name="Group 68"/>
          <p:cNvGrpSpPr/>
          <p:nvPr/>
        </p:nvGrpSpPr>
        <p:grpSpPr>
          <a:xfrm>
            <a:off x="665709" y="7299424"/>
            <a:ext cx="7272486" cy="1066949"/>
            <a:chOff x="0" y="0"/>
            <a:chExt cx="9696648" cy="1422598"/>
          </a:xfrm>
        </p:grpSpPr>
        <p:sp>
          <p:nvSpPr>
            <p:cNvPr id="69" name="Freeform 69"/>
            <p:cNvSpPr/>
            <p:nvPr/>
          </p:nvSpPr>
          <p:spPr>
            <a:xfrm>
              <a:off x="6350" y="6350"/>
              <a:ext cx="9683877" cy="1409954"/>
            </a:xfrm>
            <a:custGeom>
              <a:avLst/>
              <a:gdLst/>
              <a:ahLst/>
              <a:cxnLst/>
              <a:rect l="l" t="t" r="r" b="b"/>
              <a:pathLst>
                <a:path w="9683877" h="1409954">
                  <a:moveTo>
                    <a:pt x="0" y="107315"/>
                  </a:moveTo>
                  <a:cubicBezTo>
                    <a:pt x="0" y="48006"/>
                    <a:pt x="48387" y="0"/>
                    <a:pt x="108077" y="0"/>
                  </a:cubicBezTo>
                  <a:lnTo>
                    <a:pt x="9575800" y="0"/>
                  </a:lnTo>
                  <a:cubicBezTo>
                    <a:pt x="9635490" y="0"/>
                    <a:pt x="9683877" y="48006"/>
                    <a:pt x="9683877" y="107315"/>
                  </a:cubicBezTo>
                  <a:lnTo>
                    <a:pt x="9683877" y="1302639"/>
                  </a:lnTo>
                  <a:cubicBezTo>
                    <a:pt x="9683877" y="1361948"/>
                    <a:pt x="9635490" y="1409954"/>
                    <a:pt x="9575800" y="1409954"/>
                  </a:cubicBezTo>
                  <a:lnTo>
                    <a:pt x="108077" y="1409954"/>
                  </a:lnTo>
                  <a:cubicBezTo>
                    <a:pt x="48387" y="1409954"/>
                    <a:pt x="0" y="1361948"/>
                    <a:pt x="0" y="1302639"/>
                  </a:cubicBezTo>
                  <a:close/>
                </a:path>
              </a:pathLst>
            </a:custGeom>
            <a:solidFill>
              <a:srgbClr val="CCEEFF"/>
            </a:solidFill>
          </p:spPr>
        </p:sp>
        <p:sp>
          <p:nvSpPr>
            <p:cNvPr id="70" name="Freeform 70"/>
            <p:cNvSpPr/>
            <p:nvPr/>
          </p:nvSpPr>
          <p:spPr>
            <a:xfrm>
              <a:off x="0" y="0"/>
              <a:ext cx="9696577" cy="1422654"/>
            </a:xfrm>
            <a:custGeom>
              <a:avLst/>
              <a:gdLst/>
              <a:ahLst/>
              <a:cxnLst/>
              <a:rect l="l" t="t" r="r" b="b"/>
              <a:pathLst>
                <a:path w="9696577" h="1422654">
                  <a:moveTo>
                    <a:pt x="0" y="113665"/>
                  </a:moveTo>
                  <a:cubicBezTo>
                    <a:pt x="0" y="50800"/>
                    <a:pt x="51308" y="0"/>
                    <a:pt x="114427" y="0"/>
                  </a:cubicBezTo>
                  <a:lnTo>
                    <a:pt x="9582150" y="0"/>
                  </a:lnTo>
                  <a:lnTo>
                    <a:pt x="9582150" y="6350"/>
                  </a:lnTo>
                  <a:lnTo>
                    <a:pt x="9582150" y="0"/>
                  </a:lnTo>
                  <a:cubicBezTo>
                    <a:pt x="9645269" y="0"/>
                    <a:pt x="9696577" y="50800"/>
                    <a:pt x="9696577" y="113665"/>
                  </a:cubicBezTo>
                  <a:lnTo>
                    <a:pt x="9690227" y="113665"/>
                  </a:lnTo>
                  <a:lnTo>
                    <a:pt x="9696577" y="113665"/>
                  </a:lnTo>
                  <a:lnTo>
                    <a:pt x="9696577" y="1308989"/>
                  </a:lnTo>
                  <a:lnTo>
                    <a:pt x="9690227" y="1308989"/>
                  </a:lnTo>
                  <a:lnTo>
                    <a:pt x="9696577" y="1308989"/>
                  </a:lnTo>
                  <a:cubicBezTo>
                    <a:pt x="9696577" y="1371727"/>
                    <a:pt x="9645269" y="1422654"/>
                    <a:pt x="9582150" y="1422654"/>
                  </a:cubicBezTo>
                  <a:lnTo>
                    <a:pt x="9582150" y="1416304"/>
                  </a:lnTo>
                  <a:lnTo>
                    <a:pt x="9582150" y="1422654"/>
                  </a:lnTo>
                  <a:lnTo>
                    <a:pt x="114427" y="1422654"/>
                  </a:lnTo>
                  <a:lnTo>
                    <a:pt x="114427" y="1416304"/>
                  </a:lnTo>
                  <a:lnTo>
                    <a:pt x="114427" y="1422654"/>
                  </a:lnTo>
                  <a:cubicBezTo>
                    <a:pt x="51308" y="1422654"/>
                    <a:pt x="0" y="1371854"/>
                    <a:pt x="0" y="1308989"/>
                  </a:cubicBezTo>
                  <a:lnTo>
                    <a:pt x="0" y="113665"/>
                  </a:lnTo>
                  <a:lnTo>
                    <a:pt x="6350" y="113665"/>
                  </a:lnTo>
                  <a:lnTo>
                    <a:pt x="0" y="113665"/>
                  </a:lnTo>
                  <a:moveTo>
                    <a:pt x="12700" y="113665"/>
                  </a:moveTo>
                  <a:lnTo>
                    <a:pt x="12700" y="1308989"/>
                  </a:lnTo>
                  <a:lnTo>
                    <a:pt x="6350" y="1308989"/>
                  </a:lnTo>
                  <a:lnTo>
                    <a:pt x="12700" y="1308989"/>
                  </a:lnTo>
                  <a:cubicBezTo>
                    <a:pt x="12700" y="1364742"/>
                    <a:pt x="58166" y="1409954"/>
                    <a:pt x="114427" y="1409954"/>
                  </a:cubicBezTo>
                  <a:lnTo>
                    <a:pt x="9582150" y="1409954"/>
                  </a:lnTo>
                  <a:cubicBezTo>
                    <a:pt x="9638411" y="1409954"/>
                    <a:pt x="9683877" y="1364742"/>
                    <a:pt x="9683877" y="1308989"/>
                  </a:cubicBezTo>
                  <a:lnTo>
                    <a:pt x="9683877" y="113665"/>
                  </a:lnTo>
                  <a:cubicBezTo>
                    <a:pt x="9683877" y="57912"/>
                    <a:pt x="9638411" y="12700"/>
                    <a:pt x="9582150" y="12700"/>
                  </a:cubicBezTo>
                  <a:lnTo>
                    <a:pt x="114427" y="12700"/>
                  </a:lnTo>
                  <a:lnTo>
                    <a:pt x="114427" y="6350"/>
                  </a:lnTo>
                  <a:lnTo>
                    <a:pt x="114427" y="12700"/>
                  </a:lnTo>
                  <a:cubicBezTo>
                    <a:pt x="58166" y="12700"/>
                    <a:pt x="12700" y="57912"/>
                    <a:pt x="12700" y="113665"/>
                  </a:cubicBezTo>
                  <a:close/>
                </a:path>
              </a:pathLst>
            </a:custGeom>
            <a:solidFill>
              <a:srgbClr val="B2D4E5"/>
            </a:solidFill>
          </p:spPr>
        </p:sp>
      </p:grpSp>
      <p:sp>
        <p:nvSpPr>
          <p:cNvPr id="71" name="Freeform 71" descr="preencoded.png"/>
          <p:cNvSpPr/>
          <p:nvPr/>
        </p:nvSpPr>
        <p:spPr>
          <a:xfrm>
            <a:off x="4167187" y="7664500"/>
            <a:ext cx="269379" cy="336649"/>
          </a:xfrm>
          <a:custGeom>
            <a:avLst/>
            <a:gdLst/>
            <a:ahLst/>
            <a:cxnLst/>
            <a:rect l="l" t="t" r="r" b="b"/>
            <a:pathLst>
              <a:path w="269379" h="336649">
                <a:moveTo>
                  <a:pt x="0" y="0"/>
                </a:moveTo>
                <a:lnTo>
                  <a:pt x="269379" y="0"/>
                </a:lnTo>
                <a:lnTo>
                  <a:pt x="269379" y="336649"/>
                </a:lnTo>
                <a:lnTo>
                  <a:pt x="0" y="336649"/>
                </a:lnTo>
                <a:lnTo>
                  <a:pt x="0" y="0"/>
                </a:lnTo>
                <a:close/>
              </a:path>
            </a:pathLst>
          </a:custGeom>
          <a:blipFill>
            <a:blip r:embed="rId9"/>
            <a:stretch>
              <a:fillRect t="-11" b="-11"/>
            </a:stretch>
          </a:blipFill>
        </p:spPr>
      </p:sp>
      <p:grpSp>
        <p:nvGrpSpPr>
          <p:cNvPr id="72" name="Group 72"/>
          <p:cNvGrpSpPr/>
          <p:nvPr/>
        </p:nvGrpSpPr>
        <p:grpSpPr>
          <a:xfrm>
            <a:off x="8124974" y="7495729"/>
            <a:ext cx="2514303" cy="314176"/>
            <a:chOff x="0" y="0"/>
            <a:chExt cx="3352403" cy="418902"/>
          </a:xfrm>
        </p:grpSpPr>
        <p:sp>
          <p:nvSpPr>
            <p:cNvPr id="73" name="Freeform 73"/>
            <p:cNvSpPr/>
            <p:nvPr/>
          </p:nvSpPr>
          <p:spPr>
            <a:xfrm>
              <a:off x="0" y="0"/>
              <a:ext cx="3352404" cy="418902"/>
            </a:xfrm>
            <a:custGeom>
              <a:avLst/>
              <a:gdLst/>
              <a:ahLst/>
              <a:cxnLst/>
              <a:rect l="l" t="t" r="r" b="b"/>
              <a:pathLst>
                <a:path w="3352404" h="418902">
                  <a:moveTo>
                    <a:pt x="0" y="0"/>
                  </a:moveTo>
                  <a:lnTo>
                    <a:pt x="3352404" y="0"/>
                  </a:lnTo>
                  <a:lnTo>
                    <a:pt x="3352404" y="418902"/>
                  </a:lnTo>
                  <a:lnTo>
                    <a:pt x="0" y="418902"/>
                  </a:lnTo>
                  <a:close/>
                </a:path>
              </a:pathLst>
            </a:custGeom>
            <a:solidFill>
              <a:srgbClr val="000000">
                <a:alpha val="0"/>
              </a:srgbClr>
            </a:solidFill>
          </p:spPr>
        </p:sp>
        <p:sp>
          <p:nvSpPr>
            <p:cNvPr id="74" name="TextBox 74"/>
            <p:cNvSpPr txBox="1"/>
            <p:nvPr/>
          </p:nvSpPr>
          <p:spPr>
            <a:xfrm>
              <a:off x="0" y="-19050"/>
              <a:ext cx="3352403" cy="437952"/>
            </a:xfrm>
            <a:prstGeom prst="rect">
              <a:avLst/>
            </a:prstGeom>
          </p:spPr>
          <p:txBody>
            <a:bodyPr lIns="0" tIns="0" rIns="0" bIns="0" rtlCol="0" anchor="t"/>
            <a:lstStyle/>
            <a:p>
              <a:pPr algn="l">
                <a:lnSpc>
                  <a:spcPts val="2437"/>
                </a:lnSpc>
              </a:pPr>
              <a:r>
                <a:rPr lang="en-US" sz="1937">
                  <a:solidFill>
                    <a:srgbClr val="272525"/>
                  </a:solidFill>
                  <a:latin typeface="Petrona"/>
                  <a:ea typeface="Petrona"/>
                  <a:cs typeface="Petrona"/>
                  <a:sym typeface="Petrona"/>
                </a:rPr>
                <a:t>Model Evaluation</a:t>
              </a:r>
            </a:p>
          </p:txBody>
        </p:sp>
      </p:grpSp>
      <p:grpSp>
        <p:nvGrpSpPr>
          <p:cNvPr id="75" name="Group 75"/>
          <p:cNvGrpSpPr/>
          <p:nvPr/>
        </p:nvGrpSpPr>
        <p:grpSpPr>
          <a:xfrm>
            <a:off x="8124974" y="7924800"/>
            <a:ext cx="5019526" cy="245269"/>
            <a:chOff x="0" y="0"/>
            <a:chExt cx="6692702" cy="327025"/>
          </a:xfrm>
        </p:grpSpPr>
        <p:sp>
          <p:nvSpPr>
            <p:cNvPr id="76" name="Freeform 76"/>
            <p:cNvSpPr/>
            <p:nvPr/>
          </p:nvSpPr>
          <p:spPr>
            <a:xfrm>
              <a:off x="0" y="0"/>
              <a:ext cx="6692702" cy="327025"/>
            </a:xfrm>
            <a:custGeom>
              <a:avLst/>
              <a:gdLst/>
              <a:ahLst/>
              <a:cxnLst/>
              <a:rect l="l" t="t" r="r" b="b"/>
              <a:pathLst>
                <a:path w="6692702" h="327025">
                  <a:moveTo>
                    <a:pt x="0" y="0"/>
                  </a:moveTo>
                  <a:lnTo>
                    <a:pt x="6692702" y="0"/>
                  </a:lnTo>
                  <a:lnTo>
                    <a:pt x="6692702" y="327025"/>
                  </a:lnTo>
                  <a:lnTo>
                    <a:pt x="0" y="327025"/>
                  </a:lnTo>
                  <a:close/>
                </a:path>
              </a:pathLst>
            </a:custGeom>
            <a:solidFill>
              <a:srgbClr val="000000">
                <a:alpha val="0"/>
              </a:srgbClr>
            </a:solidFill>
          </p:spPr>
        </p:sp>
        <p:sp>
          <p:nvSpPr>
            <p:cNvPr id="77" name="TextBox 77"/>
            <p:cNvSpPr txBox="1"/>
            <p:nvPr/>
          </p:nvSpPr>
          <p:spPr>
            <a:xfrm>
              <a:off x="0" y="-47625"/>
              <a:ext cx="6692702" cy="374650"/>
            </a:xfrm>
            <a:prstGeom prst="rect">
              <a:avLst/>
            </a:prstGeom>
          </p:spPr>
          <p:txBody>
            <a:bodyPr lIns="0" tIns="0" rIns="0" bIns="0" rtlCol="0" anchor="t"/>
            <a:lstStyle/>
            <a:p>
              <a:pPr algn="l">
                <a:lnSpc>
                  <a:spcPts val="1874"/>
                </a:lnSpc>
              </a:pPr>
              <a:r>
                <a:rPr lang="en-US" sz="1187">
                  <a:solidFill>
                    <a:srgbClr val="272525"/>
                  </a:solidFill>
                  <a:latin typeface="Inter"/>
                  <a:ea typeface="Inter"/>
                  <a:cs typeface="Inter"/>
                  <a:sym typeface="Inter"/>
                </a:rPr>
                <a:t>Assessing the performance of machine learning model using metrics.</a:t>
              </a:r>
            </a:p>
          </p:txBody>
        </p:sp>
      </p:grpSp>
      <p:grpSp>
        <p:nvGrpSpPr>
          <p:cNvPr id="78" name="Group 78"/>
          <p:cNvGrpSpPr/>
          <p:nvPr/>
        </p:nvGrpSpPr>
        <p:grpSpPr>
          <a:xfrm>
            <a:off x="8029129" y="8349704"/>
            <a:ext cx="9492704" cy="14288"/>
            <a:chOff x="0" y="0"/>
            <a:chExt cx="12656938" cy="19050"/>
          </a:xfrm>
        </p:grpSpPr>
        <p:sp>
          <p:nvSpPr>
            <p:cNvPr id="79" name="Freeform 79"/>
            <p:cNvSpPr/>
            <p:nvPr/>
          </p:nvSpPr>
          <p:spPr>
            <a:xfrm>
              <a:off x="0" y="0"/>
              <a:ext cx="12656947" cy="19050"/>
            </a:xfrm>
            <a:custGeom>
              <a:avLst/>
              <a:gdLst/>
              <a:ahLst/>
              <a:cxnLst/>
              <a:rect l="l" t="t" r="r" b="b"/>
              <a:pathLst>
                <a:path w="12656947" h="19050">
                  <a:moveTo>
                    <a:pt x="0" y="9525"/>
                  </a:moveTo>
                  <a:cubicBezTo>
                    <a:pt x="0" y="4318"/>
                    <a:pt x="4318" y="0"/>
                    <a:pt x="9525" y="0"/>
                  </a:cubicBezTo>
                  <a:lnTo>
                    <a:pt x="12647422" y="0"/>
                  </a:lnTo>
                  <a:cubicBezTo>
                    <a:pt x="12652628" y="0"/>
                    <a:pt x="12656947" y="4318"/>
                    <a:pt x="12656947" y="9525"/>
                  </a:cubicBezTo>
                  <a:cubicBezTo>
                    <a:pt x="12656947" y="14732"/>
                    <a:pt x="12652628" y="19050"/>
                    <a:pt x="12647422" y="19050"/>
                  </a:cubicBezTo>
                  <a:lnTo>
                    <a:pt x="9525" y="19050"/>
                  </a:lnTo>
                  <a:cubicBezTo>
                    <a:pt x="4318" y="19050"/>
                    <a:pt x="0" y="14732"/>
                    <a:pt x="0" y="9525"/>
                  </a:cubicBezTo>
                  <a:close/>
                </a:path>
              </a:pathLst>
            </a:custGeom>
            <a:solidFill>
              <a:srgbClr val="B2D4E5"/>
            </a:solidFill>
          </p:spPr>
        </p:sp>
      </p:grpSp>
      <p:grpSp>
        <p:nvGrpSpPr>
          <p:cNvPr id="80" name="Group 80"/>
          <p:cNvGrpSpPr/>
          <p:nvPr/>
        </p:nvGrpSpPr>
        <p:grpSpPr>
          <a:xfrm>
            <a:off x="665709" y="8452545"/>
            <a:ext cx="8483054" cy="1312217"/>
            <a:chOff x="0" y="0"/>
            <a:chExt cx="11310738" cy="1749623"/>
          </a:xfrm>
        </p:grpSpPr>
        <p:sp>
          <p:nvSpPr>
            <p:cNvPr id="81" name="Freeform 81"/>
            <p:cNvSpPr/>
            <p:nvPr/>
          </p:nvSpPr>
          <p:spPr>
            <a:xfrm>
              <a:off x="6350" y="6350"/>
              <a:ext cx="11298047" cy="1736979"/>
            </a:xfrm>
            <a:custGeom>
              <a:avLst/>
              <a:gdLst/>
              <a:ahLst/>
              <a:cxnLst/>
              <a:rect l="l" t="t" r="r" b="b"/>
              <a:pathLst>
                <a:path w="11298047" h="1736979">
                  <a:moveTo>
                    <a:pt x="0" y="107315"/>
                  </a:moveTo>
                  <a:cubicBezTo>
                    <a:pt x="0" y="48006"/>
                    <a:pt x="48387" y="0"/>
                    <a:pt x="107950" y="0"/>
                  </a:cubicBezTo>
                  <a:lnTo>
                    <a:pt x="11190097" y="0"/>
                  </a:lnTo>
                  <a:cubicBezTo>
                    <a:pt x="11249660" y="0"/>
                    <a:pt x="11298047" y="48006"/>
                    <a:pt x="11298047" y="107315"/>
                  </a:cubicBezTo>
                  <a:lnTo>
                    <a:pt x="11298047" y="1629664"/>
                  </a:lnTo>
                  <a:cubicBezTo>
                    <a:pt x="11298047" y="1688973"/>
                    <a:pt x="11249660" y="1736979"/>
                    <a:pt x="11190097" y="1736979"/>
                  </a:cubicBezTo>
                  <a:lnTo>
                    <a:pt x="107950" y="1736979"/>
                  </a:lnTo>
                  <a:cubicBezTo>
                    <a:pt x="48387" y="1736979"/>
                    <a:pt x="0" y="1688973"/>
                    <a:pt x="0" y="1629664"/>
                  </a:cubicBezTo>
                  <a:close/>
                </a:path>
              </a:pathLst>
            </a:custGeom>
            <a:solidFill>
              <a:srgbClr val="CCEEFF"/>
            </a:solidFill>
          </p:spPr>
        </p:sp>
        <p:sp>
          <p:nvSpPr>
            <p:cNvPr id="82" name="Freeform 82"/>
            <p:cNvSpPr/>
            <p:nvPr/>
          </p:nvSpPr>
          <p:spPr>
            <a:xfrm>
              <a:off x="0" y="0"/>
              <a:ext cx="11310747" cy="1749679"/>
            </a:xfrm>
            <a:custGeom>
              <a:avLst/>
              <a:gdLst/>
              <a:ahLst/>
              <a:cxnLst/>
              <a:rect l="l" t="t" r="r" b="b"/>
              <a:pathLst>
                <a:path w="11310747" h="1749679">
                  <a:moveTo>
                    <a:pt x="0" y="113665"/>
                  </a:moveTo>
                  <a:cubicBezTo>
                    <a:pt x="0" y="50800"/>
                    <a:pt x="51181" y="0"/>
                    <a:pt x="114300" y="0"/>
                  </a:cubicBezTo>
                  <a:lnTo>
                    <a:pt x="11196447" y="0"/>
                  </a:lnTo>
                  <a:lnTo>
                    <a:pt x="11196447" y="6350"/>
                  </a:lnTo>
                  <a:lnTo>
                    <a:pt x="11196447" y="0"/>
                  </a:lnTo>
                  <a:cubicBezTo>
                    <a:pt x="11259565" y="0"/>
                    <a:pt x="11310747" y="50800"/>
                    <a:pt x="11310747" y="113665"/>
                  </a:cubicBezTo>
                  <a:lnTo>
                    <a:pt x="11304397" y="113665"/>
                  </a:lnTo>
                  <a:lnTo>
                    <a:pt x="11310747" y="113665"/>
                  </a:lnTo>
                  <a:lnTo>
                    <a:pt x="11310747" y="1636014"/>
                  </a:lnTo>
                  <a:lnTo>
                    <a:pt x="11304397" y="1636014"/>
                  </a:lnTo>
                  <a:lnTo>
                    <a:pt x="11310747" y="1636014"/>
                  </a:lnTo>
                  <a:cubicBezTo>
                    <a:pt x="11310747" y="1698752"/>
                    <a:pt x="11259565" y="1749679"/>
                    <a:pt x="11196447" y="1749679"/>
                  </a:cubicBezTo>
                  <a:lnTo>
                    <a:pt x="11196447" y="1743329"/>
                  </a:lnTo>
                  <a:lnTo>
                    <a:pt x="11196447" y="1749679"/>
                  </a:lnTo>
                  <a:lnTo>
                    <a:pt x="114300" y="1749679"/>
                  </a:lnTo>
                  <a:lnTo>
                    <a:pt x="114300" y="1743329"/>
                  </a:lnTo>
                  <a:lnTo>
                    <a:pt x="114300" y="1749679"/>
                  </a:lnTo>
                  <a:cubicBezTo>
                    <a:pt x="51181" y="1749679"/>
                    <a:pt x="0" y="1698879"/>
                    <a:pt x="0" y="1636014"/>
                  </a:cubicBezTo>
                  <a:lnTo>
                    <a:pt x="0" y="113665"/>
                  </a:lnTo>
                  <a:lnTo>
                    <a:pt x="6350" y="113665"/>
                  </a:lnTo>
                  <a:lnTo>
                    <a:pt x="0" y="113665"/>
                  </a:lnTo>
                  <a:moveTo>
                    <a:pt x="12700" y="113665"/>
                  </a:moveTo>
                  <a:lnTo>
                    <a:pt x="12700" y="1636014"/>
                  </a:lnTo>
                  <a:lnTo>
                    <a:pt x="6350" y="1636014"/>
                  </a:lnTo>
                  <a:lnTo>
                    <a:pt x="12700" y="1636014"/>
                  </a:lnTo>
                  <a:cubicBezTo>
                    <a:pt x="12700" y="1691767"/>
                    <a:pt x="58166" y="1736979"/>
                    <a:pt x="114300" y="1736979"/>
                  </a:cubicBezTo>
                  <a:lnTo>
                    <a:pt x="11196447" y="1736979"/>
                  </a:lnTo>
                  <a:cubicBezTo>
                    <a:pt x="11252581" y="1736979"/>
                    <a:pt x="11298047" y="1691767"/>
                    <a:pt x="11298047" y="1636014"/>
                  </a:cubicBezTo>
                  <a:lnTo>
                    <a:pt x="11298047" y="113665"/>
                  </a:lnTo>
                  <a:cubicBezTo>
                    <a:pt x="11298047" y="57912"/>
                    <a:pt x="11252581" y="12700"/>
                    <a:pt x="11196447" y="12700"/>
                  </a:cubicBezTo>
                  <a:lnTo>
                    <a:pt x="114300" y="12700"/>
                  </a:lnTo>
                  <a:lnTo>
                    <a:pt x="114300" y="6350"/>
                  </a:lnTo>
                  <a:lnTo>
                    <a:pt x="114300" y="12700"/>
                  </a:lnTo>
                  <a:cubicBezTo>
                    <a:pt x="58166" y="12700"/>
                    <a:pt x="12700" y="57912"/>
                    <a:pt x="12700" y="113665"/>
                  </a:cubicBezTo>
                  <a:close/>
                </a:path>
              </a:pathLst>
            </a:custGeom>
            <a:solidFill>
              <a:srgbClr val="B2D4E5"/>
            </a:solidFill>
          </p:spPr>
        </p:sp>
      </p:grpSp>
      <p:sp>
        <p:nvSpPr>
          <p:cNvPr id="83" name="Freeform 83" descr="preencoded.png"/>
          <p:cNvSpPr/>
          <p:nvPr/>
        </p:nvSpPr>
        <p:spPr>
          <a:xfrm>
            <a:off x="4772471" y="8940254"/>
            <a:ext cx="269379" cy="336649"/>
          </a:xfrm>
          <a:custGeom>
            <a:avLst/>
            <a:gdLst/>
            <a:ahLst/>
            <a:cxnLst/>
            <a:rect l="l" t="t" r="r" b="b"/>
            <a:pathLst>
              <a:path w="269379" h="336649">
                <a:moveTo>
                  <a:pt x="0" y="0"/>
                </a:moveTo>
                <a:lnTo>
                  <a:pt x="269379" y="0"/>
                </a:lnTo>
                <a:lnTo>
                  <a:pt x="269379" y="336648"/>
                </a:lnTo>
                <a:lnTo>
                  <a:pt x="0" y="336648"/>
                </a:lnTo>
                <a:lnTo>
                  <a:pt x="0" y="0"/>
                </a:lnTo>
                <a:close/>
              </a:path>
            </a:pathLst>
          </a:custGeom>
          <a:blipFill>
            <a:blip r:embed="rId10"/>
            <a:stretch>
              <a:fillRect t="-11" b="-11"/>
            </a:stretch>
          </a:blipFill>
        </p:spPr>
      </p:sp>
      <p:grpSp>
        <p:nvGrpSpPr>
          <p:cNvPr id="84" name="Group 84"/>
          <p:cNvGrpSpPr/>
          <p:nvPr/>
        </p:nvGrpSpPr>
        <p:grpSpPr>
          <a:xfrm>
            <a:off x="9335541" y="8648849"/>
            <a:ext cx="2514302" cy="314176"/>
            <a:chOff x="0" y="0"/>
            <a:chExt cx="3352403" cy="418902"/>
          </a:xfrm>
        </p:grpSpPr>
        <p:sp>
          <p:nvSpPr>
            <p:cNvPr id="85" name="Freeform 85"/>
            <p:cNvSpPr/>
            <p:nvPr/>
          </p:nvSpPr>
          <p:spPr>
            <a:xfrm>
              <a:off x="0" y="0"/>
              <a:ext cx="3352404" cy="418902"/>
            </a:xfrm>
            <a:custGeom>
              <a:avLst/>
              <a:gdLst/>
              <a:ahLst/>
              <a:cxnLst/>
              <a:rect l="l" t="t" r="r" b="b"/>
              <a:pathLst>
                <a:path w="3352404" h="418902">
                  <a:moveTo>
                    <a:pt x="0" y="0"/>
                  </a:moveTo>
                  <a:lnTo>
                    <a:pt x="3352404" y="0"/>
                  </a:lnTo>
                  <a:lnTo>
                    <a:pt x="3352404" y="418902"/>
                  </a:lnTo>
                  <a:lnTo>
                    <a:pt x="0" y="418902"/>
                  </a:lnTo>
                  <a:close/>
                </a:path>
              </a:pathLst>
            </a:custGeom>
            <a:solidFill>
              <a:srgbClr val="000000">
                <a:alpha val="0"/>
              </a:srgbClr>
            </a:solidFill>
          </p:spPr>
        </p:sp>
        <p:sp>
          <p:nvSpPr>
            <p:cNvPr id="86" name="TextBox 86"/>
            <p:cNvSpPr txBox="1"/>
            <p:nvPr/>
          </p:nvSpPr>
          <p:spPr>
            <a:xfrm>
              <a:off x="0" y="-19050"/>
              <a:ext cx="3352403" cy="437952"/>
            </a:xfrm>
            <a:prstGeom prst="rect">
              <a:avLst/>
            </a:prstGeom>
          </p:spPr>
          <p:txBody>
            <a:bodyPr lIns="0" tIns="0" rIns="0" bIns="0" rtlCol="0" anchor="t"/>
            <a:lstStyle/>
            <a:p>
              <a:pPr algn="l">
                <a:lnSpc>
                  <a:spcPts val="2437"/>
                </a:lnSpc>
              </a:pPr>
              <a:r>
                <a:rPr lang="en-US" sz="1937">
                  <a:solidFill>
                    <a:srgbClr val="272525"/>
                  </a:solidFill>
                  <a:latin typeface="Petrona"/>
                  <a:ea typeface="Petrona"/>
                  <a:cs typeface="Petrona"/>
                  <a:sym typeface="Petrona"/>
                </a:rPr>
                <a:t>Conclusion</a:t>
              </a:r>
            </a:p>
          </p:txBody>
        </p:sp>
      </p:grpSp>
      <p:grpSp>
        <p:nvGrpSpPr>
          <p:cNvPr id="87" name="Group 87"/>
          <p:cNvGrpSpPr/>
          <p:nvPr/>
        </p:nvGrpSpPr>
        <p:grpSpPr>
          <a:xfrm>
            <a:off x="9335541" y="9077920"/>
            <a:ext cx="8090446" cy="490538"/>
            <a:chOff x="0" y="0"/>
            <a:chExt cx="10787262" cy="654050"/>
          </a:xfrm>
        </p:grpSpPr>
        <p:sp>
          <p:nvSpPr>
            <p:cNvPr id="88" name="Freeform 88"/>
            <p:cNvSpPr/>
            <p:nvPr/>
          </p:nvSpPr>
          <p:spPr>
            <a:xfrm>
              <a:off x="0" y="0"/>
              <a:ext cx="10787262" cy="654050"/>
            </a:xfrm>
            <a:custGeom>
              <a:avLst/>
              <a:gdLst/>
              <a:ahLst/>
              <a:cxnLst/>
              <a:rect l="l" t="t" r="r" b="b"/>
              <a:pathLst>
                <a:path w="10787262" h="654050">
                  <a:moveTo>
                    <a:pt x="0" y="0"/>
                  </a:moveTo>
                  <a:lnTo>
                    <a:pt x="10787262" y="0"/>
                  </a:lnTo>
                  <a:lnTo>
                    <a:pt x="10787262" y="654050"/>
                  </a:lnTo>
                  <a:lnTo>
                    <a:pt x="0" y="654050"/>
                  </a:lnTo>
                  <a:close/>
                </a:path>
              </a:pathLst>
            </a:custGeom>
            <a:solidFill>
              <a:srgbClr val="000000">
                <a:alpha val="0"/>
              </a:srgbClr>
            </a:solidFill>
          </p:spPr>
        </p:sp>
        <p:sp>
          <p:nvSpPr>
            <p:cNvPr id="89" name="TextBox 89"/>
            <p:cNvSpPr txBox="1"/>
            <p:nvPr/>
          </p:nvSpPr>
          <p:spPr>
            <a:xfrm>
              <a:off x="0" y="-47625"/>
              <a:ext cx="10787262" cy="701675"/>
            </a:xfrm>
            <a:prstGeom prst="rect">
              <a:avLst/>
            </a:prstGeom>
          </p:spPr>
          <p:txBody>
            <a:bodyPr lIns="0" tIns="0" rIns="0" bIns="0" rtlCol="0" anchor="t"/>
            <a:lstStyle/>
            <a:p>
              <a:pPr algn="l">
                <a:lnSpc>
                  <a:spcPts val="1874"/>
                </a:lnSpc>
              </a:pPr>
              <a:r>
                <a:rPr lang="en-US" sz="1187">
                  <a:solidFill>
                    <a:srgbClr val="272525"/>
                  </a:solidFill>
                  <a:latin typeface="Inter"/>
                  <a:ea typeface="Inter"/>
                  <a:cs typeface="Inter"/>
                  <a:sym typeface="Inter"/>
                </a:rPr>
                <a:t>In conclusion, evaluating the performance of machine learning models using various metrics ensures accurate and reliable predictions.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149"/>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51373"/>
              </a:srgbClr>
            </a:solidFill>
          </p:spPr>
        </p:sp>
      </p:grpSp>
      <p:grpSp>
        <p:nvGrpSpPr>
          <p:cNvPr id="5" name="Group 5"/>
          <p:cNvGrpSpPr/>
          <p:nvPr/>
        </p:nvGrpSpPr>
        <p:grpSpPr>
          <a:xfrm>
            <a:off x="992238" y="1989981"/>
            <a:ext cx="7805886" cy="566886"/>
            <a:chOff x="0" y="0"/>
            <a:chExt cx="10407848" cy="755848"/>
          </a:xfrm>
        </p:grpSpPr>
        <p:sp>
          <p:nvSpPr>
            <p:cNvPr id="6" name="Freeform 6"/>
            <p:cNvSpPr/>
            <p:nvPr/>
          </p:nvSpPr>
          <p:spPr>
            <a:xfrm>
              <a:off x="0" y="0"/>
              <a:ext cx="10407848" cy="755848"/>
            </a:xfrm>
            <a:custGeom>
              <a:avLst/>
              <a:gdLst/>
              <a:ahLst/>
              <a:cxnLst/>
              <a:rect l="l" t="t" r="r" b="b"/>
              <a:pathLst>
                <a:path w="10407848" h="755848">
                  <a:moveTo>
                    <a:pt x="0" y="0"/>
                  </a:moveTo>
                  <a:lnTo>
                    <a:pt x="10407848" y="0"/>
                  </a:lnTo>
                  <a:lnTo>
                    <a:pt x="10407848" y="755848"/>
                  </a:lnTo>
                  <a:lnTo>
                    <a:pt x="0" y="755848"/>
                  </a:lnTo>
                  <a:close/>
                </a:path>
              </a:pathLst>
            </a:custGeom>
            <a:solidFill>
              <a:srgbClr val="000000">
                <a:alpha val="0"/>
              </a:srgbClr>
            </a:solidFill>
          </p:spPr>
        </p:sp>
        <p:sp>
          <p:nvSpPr>
            <p:cNvPr id="7" name="TextBox 7"/>
            <p:cNvSpPr txBox="1"/>
            <p:nvPr/>
          </p:nvSpPr>
          <p:spPr>
            <a:xfrm>
              <a:off x="0" y="-114300"/>
              <a:ext cx="10407848" cy="870148"/>
            </a:xfrm>
            <a:prstGeom prst="rect">
              <a:avLst/>
            </a:prstGeom>
          </p:spPr>
          <p:txBody>
            <a:bodyPr lIns="0" tIns="0" rIns="0" bIns="0" rtlCol="0" anchor="t"/>
            <a:lstStyle/>
            <a:p>
              <a:pPr algn="l">
                <a:lnSpc>
                  <a:spcPts val="4437"/>
                </a:lnSpc>
              </a:pPr>
              <a:r>
                <a:rPr lang="en-US" sz="2750" b="1">
                  <a:solidFill>
                    <a:srgbClr val="272525"/>
                  </a:solidFill>
                  <a:latin typeface="Inter Bold"/>
                  <a:ea typeface="Inter Bold"/>
                  <a:cs typeface="Inter Bold"/>
                  <a:sym typeface="Inter Bold"/>
                </a:rPr>
                <a:t>1.​DATA​ COLLECTION</a:t>
              </a:r>
            </a:p>
          </p:txBody>
        </p:sp>
      </p:grpSp>
      <p:grpSp>
        <p:nvGrpSpPr>
          <p:cNvPr id="8" name="Group 8"/>
          <p:cNvGrpSpPr/>
          <p:nvPr/>
        </p:nvGrpSpPr>
        <p:grpSpPr>
          <a:xfrm>
            <a:off x="992238" y="2811959"/>
            <a:ext cx="8151762" cy="1736525"/>
            <a:chOff x="0" y="0"/>
            <a:chExt cx="10869017" cy="2315367"/>
          </a:xfrm>
        </p:grpSpPr>
        <p:sp>
          <p:nvSpPr>
            <p:cNvPr id="9" name="Freeform 9"/>
            <p:cNvSpPr/>
            <p:nvPr/>
          </p:nvSpPr>
          <p:spPr>
            <a:xfrm>
              <a:off x="0" y="0"/>
              <a:ext cx="10869016" cy="2315367"/>
            </a:xfrm>
            <a:custGeom>
              <a:avLst/>
              <a:gdLst/>
              <a:ahLst/>
              <a:cxnLst/>
              <a:rect l="l" t="t" r="r" b="b"/>
              <a:pathLst>
                <a:path w="10869016" h="2315367">
                  <a:moveTo>
                    <a:pt x="0" y="0"/>
                  </a:moveTo>
                  <a:lnTo>
                    <a:pt x="10869016" y="0"/>
                  </a:lnTo>
                  <a:lnTo>
                    <a:pt x="10869016" y="2315367"/>
                  </a:lnTo>
                  <a:lnTo>
                    <a:pt x="0" y="2315367"/>
                  </a:lnTo>
                  <a:close/>
                </a:path>
              </a:pathLst>
            </a:custGeom>
            <a:solidFill>
              <a:srgbClr val="000000">
                <a:alpha val="0"/>
              </a:srgbClr>
            </a:solidFill>
          </p:spPr>
        </p:sp>
        <p:sp>
          <p:nvSpPr>
            <p:cNvPr id="10" name="TextBox 10"/>
            <p:cNvSpPr txBox="1"/>
            <p:nvPr/>
          </p:nvSpPr>
          <p:spPr>
            <a:xfrm>
              <a:off x="0" y="-85725"/>
              <a:ext cx="10869017" cy="2401092"/>
            </a:xfrm>
            <a:prstGeom prst="rect">
              <a:avLst/>
            </a:prstGeom>
          </p:spPr>
          <p:txBody>
            <a:bodyPr lIns="0" tIns="0" rIns="0" bIns="0" rtlCol="0" anchor="t"/>
            <a:lstStyle/>
            <a:p>
              <a:pPr marL="314689" lvl="1" indent="-157345" algn="l">
                <a:lnSpc>
                  <a:spcPts val="3398"/>
                </a:lnSpc>
                <a:buFont typeface="Arial"/>
                <a:buChar char="•"/>
              </a:pPr>
              <a:r>
                <a:rPr lang="en-US" sz="2087">
                  <a:solidFill>
                    <a:srgbClr val="272525"/>
                  </a:solidFill>
                  <a:latin typeface="Inter"/>
                  <a:ea typeface="Inter"/>
                  <a:cs typeface="Inter"/>
                  <a:sym typeface="Inter"/>
                </a:rPr>
                <a:t>The </a:t>
              </a:r>
              <a:r>
                <a:rPr lang="en-US" sz="2087" b="1">
                  <a:solidFill>
                    <a:srgbClr val="272525"/>
                  </a:solidFill>
                  <a:latin typeface="Inter Bold"/>
                  <a:ea typeface="Inter Bold"/>
                  <a:cs typeface="Inter Bold"/>
                  <a:sym typeface="Inter Bold"/>
                </a:rPr>
                <a:t>Fuel Efficiency Prediction</a:t>
              </a:r>
              <a:r>
                <a:rPr lang="en-US" sz="2087">
                  <a:solidFill>
                    <a:srgbClr val="272525"/>
                  </a:solidFill>
                  <a:latin typeface="Inter"/>
                  <a:ea typeface="Inter"/>
                  <a:cs typeface="Inter"/>
                  <a:sym typeface="Inter"/>
                </a:rPr>
                <a:t> dataset is collected from various vehicle specifications and performance metrics that influence fuel consumption. </a:t>
              </a:r>
            </a:p>
            <a:p>
              <a:pPr algn="l">
                <a:lnSpc>
                  <a:spcPts val="3399"/>
                </a:lnSpc>
              </a:pPr>
              <a:endParaRPr lang="en-US" sz="2087">
                <a:solidFill>
                  <a:srgbClr val="272525"/>
                </a:solidFill>
                <a:latin typeface="Inter"/>
                <a:ea typeface="Inter"/>
                <a:cs typeface="Inter"/>
                <a:sym typeface="Inter"/>
              </a:endParaRPr>
            </a:p>
          </p:txBody>
        </p:sp>
      </p:grpSp>
      <p:grpSp>
        <p:nvGrpSpPr>
          <p:cNvPr id="11" name="Group 11"/>
          <p:cNvGrpSpPr/>
          <p:nvPr/>
        </p:nvGrpSpPr>
        <p:grpSpPr>
          <a:xfrm>
            <a:off x="1028700" y="4288224"/>
            <a:ext cx="8341889" cy="3604401"/>
            <a:chOff x="0" y="0"/>
            <a:chExt cx="11122519" cy="4805868"/>
          </a:xfrm>
        </p:grpSpPr>
        <p:sp>
          <p:nvSpPr>
            <p:cNvPr id="12" name="Freeform 12"/>
            <p:cNvSpPr/>
            <p:nvPr/>
          </p:nvSpPr>
          <p:spPr>
            <a:xfrm>
              <a:off x="0" y="0"/>
              <a:ext cx="11122519" cy="4805868"/>
            </a:xfrm>
            <a:custGeom>
              <a:avLst/>
              <a:gdLst/>
              <a:ahLst/>
              <a:cxnLst/>
              <a:rect l="l" t="t" r="r" b="b"/>
              <a:pathLst>
                <a:path w="11122519" h="4805868">
                  <a:moveTo>
                    <a:pt x="0" y="0"/>
                  </a:moveTo>
                  <a:lnTo>
                    <a:pt x="11122519" y="0"/>
                  </a:lnTo>
                  <a:lnTo>
                    <a:pt x="11122519" y="4805868"/>
                  </a:lnTo>
                  <a:lnTo>
                    <a:pt x="0" y="4805868"/>
                  </a:lnTo>
                  <a:close/>
                </a:path>
              </a:pathLst>
            </a:custGeom>
            <a:solidFill>
              <a:srgbClr val="000000">
                <a:alpha val="0"/>
              </a:srgbClr>
            </a:solidFill>
          </p:spPr>
        </p:sp>
        <p:sp>
          <p:nvSpPr>
            <p:cNvPr id="13" name="TextBox 13"/>
            <p:cNvSpPr txBox="1"/>
            <p:nvPr/>
          </p:nvSpPr>
          <p:spPr>
            <a:xfrm>
              <a:off x="0" y="-85725"/>
              <a:ext cx="11122519" cy="4891593"/>
            </a:xfrm>
            <a:prstGeom prst="rect">
              <a:avLst/>
            </a:prstGeom>
          </p:spPr>
          <p:txBody>
            <a:bodyPr lIns="0" tIns="0" rIns="0" bIns="0" rtlCol="0" anchor="t"/>
            <a:lstStyle/>
            <a:p>
              <a:pPr marL="314821" lvl="1" indent="-157410" algn="l">
                <a:lnSpc>
                  <a:spcPts val="3399"/>
                </a:lnSpc>
                <a:buFont typeface="Arial"/>
                <a:buChar char="•"/>
              </a:pPr>
              <a:r>
                <a:rPr lang="en-US" sz="2087">
                  <a:solidFill>
                    <a:srgbClr val="272525"/>
                  </a:solidFill>
                  <a:latin typeface="Inter"/>
                  <a:ea typeface="Inter"/>
                  <a:cs typeface="Inter"/>
                  <a:sym typeface="Inter"/>
                </a:rPr>
                <a:t>The dataset includes key attributes such as </a:t>
              </a:r>
              <a:r>
                <a:rPr lang="en-US" sz="2087" b="1">
                  <a:solidFill>
                    <a:srgbClr val="272525"/>
                  </a:solidFill>
                  <a:latin typeface="Inter Bold"/>
                  <a:ea typeface="Inter Bold"/>
                  <a:cs typeface="Inter Bold"/>
                  <a:sym typeface="Inter Bold"/>
                </a:rPr>
                <a:t>mpg (miles per gallon)</a:t>
              </a:r>
              <a:r>
                <a:rPr lang="en-US" sz="2087">
                  <a:solidFill>
                    <a:srgbClr val="272525"/>
                  </a:solidFill>
                  <a:latin typeface="Inter"/>
                  <a:ea typeface="Inter"/>
                  <a:cs typeface="Inter"/>
                  <a:sym typeface="Inter"/>
                </a:rPr>
                <a:t>, which represents the fuel efficiency of a car, and </a:t>
              </a:r>
              <a:r>
                <a:rPr lang="en-US" sz="2087" b="1">
                  <a:solidFill>
                    <a:srgbClr val="272525"/>
                  </a:solidFill>
                  <a:latin typeface="Inter Bold"/>
                  <a:ea typeface="Inter Bold"/>
                  <a:cs typeface="Inter Bold"/>
                  <a:sym typeface="Inter Bold"/>
                </a:rPr>
                <a:t>engine specifications</a:t>
              </a:r>
              <a:r>
                <a:rPr lang="en-US" sz="2087">
                  <a:solidFill>
                    <a:srgbClr val="272525"/>
                  </a:solidFill>
                  <a:latin typeface="Inter"/>
                  <a:ea typeface="Inter"/>
                  <a:cs typeface="Inter"/>
                  <a:sym typeface="Inter"/>
                </a:rPr>
                <a:t> like the number of </a:t>
              </a:r>
              <a:r>
                <a:rPr lang="en-US" sz="2087" b="1">
                  <a:solidFill>
                    <a:srgbClr val="272525"/>
                  </a:solidFill>
                  <a:latin typeface="Inter Bold"/>
                  <a:ea typeface="Inter Bold"/>
                  <a:cs typeface="Inter Bold"/>
                  <a:sym typeface="Inter Bold"/>
                </a:rPr>
                <a:t>cylinders</a:t>
              </a:r>
              <a:r>
                <a:rPr lang="en-US" sz="2087">
                  <a:solidFill>
                    <a:srgbClr val="272525"/>
                  </a:solidFill>
                  <a:latin typeface="Inter"/>
                  <a:ea typeface="Inter"/>
                  <a:cs typeface="Inter"/>
                  <a:sym typeface="Inter"/>
                </a:rPr>
                <a:t>, </a:t>
              </a:r>
              <a:r>
                <a:rPr lang="en-US" sz="2087" b="1">
                  <a:solidFill>
                    <a:srgbClr val="272525"/>
                  </a:solidFill>
                  <a:latin typeface="Inter Bold"/>
                  <a:ea typeface="Inter Bold"/>
                  <a:cs typeface="Inter Bold"/>
                  <a:sym typeface="Inter Bold"/>
                </a:rPr>
                <a:t>displacement (cubic inches)</a:t>
              </a:r>
              <a:r>
                <a:rPr lang="en-US" sz="2087">
                  <a:solidFill>
                    <a:srgbClr val="272525"/>
                  </a:solidFill>
                  <a:latin typeface="Inter"/>
                  <a:ea typeface="Inter"/>
                  <a:cs typeface="Inter"/>
                  <a:sym typeface="Inter"/>
                </a:rPr>
                <a:t>, and </a:t>
              </a:r>
              <a:r>
                <a:rPr lang="en-US" sz="2087" b="1">
                  <a:solidFill>
                    <a:srgbClr val="272525"/>
                  </a:solidFill>
                  <a:latin typeface="Inter Bold"/>
                  <a:ea typeface="Inter Bold"/>
                  <a:cs typeface="Inter Bold"/>
                  <a:sym typeface="Inter Bold"/>
                </a:rPr>
                <a:t>horsepower</a:t>
              </a:r>
              <a:r>
                <a:rPr lang="en-US" sz="2087">
                  <a:solidFill>
                    <a:srgbClr val="272525"/>
                  </a:solidFill>
                  <a:latin typeface="Inter"/>
                  <a:ea typeface="Inter"/>
                  <a:cs typeface="Inter"/>
                  <a:sym typeface="Inter"/>
                </a:rPr>
                <a:t>. It also incorporates </a:t>
              </a:r>
              <a:r>
                <a:rPr lang="en-US" sz="2087" b="1">
                  <a:solidFill>
                    <a:srgbClr val="272525"/>
                  </a:solidFill>
                  <a:latin typeface="Inter Bold"/>
                  <a:ea typeface="Inter Bold"/>
                  <a:cs typeface="Inter Bold"/>
                  <a:sym typeface="Inter Bold"/>
                </a:rPr>
                <a:t>vehicle weight</a:t>
              </a:r>
              <a:r>
                <a:rPr lang="en-US" sz="2087">
                  <a:solidFill>
                    <a:srgbClr val="272525"/>
                  </a:solidFill>
                  <a:latin typeface="Inter"/>
                  <a:ea typeface="Inter"/>
                  <a:cs typeface="Inter"/>
                  <a:sym typeface="Inter"/>
                </a:rPr>
                <a:t>, </a:t>
              </a:r>
              <a:r>
                <a:rPr lang="en-US" sz="2087" b="1">
                  <a:solidFill>
                    <a:srgbClr val="272525"/>
                  </a:solidFill>
                  <a:latin typeface="Inter Bold"/>
                  <a:ea typeface="Inter Bold"/>
                  <a:cs typeface="Inter Bold"/>
                  <a:sym typeface="Inter Bold"/>
                </a:rPr>
                <a:t>acceleration (time taken to reach a certain speed)</a:t>
              </a:r>
              <a:r>
                <a:rPr lang="en-US" sz="2087">
                  <a:solidFill>
                    <a:srgbClr val="272525"/>
                  </a:solidFill>
                  <a:latin typeface="Inter"/>
                  <a:ea typeface="Inter"/>
                  <a:cs typeface="Inter"/>
                  <a:sym typeface="Inter"/>
                </a:rPr>
                <a:t>, and the </a:t>
              </a:r>
              <a:r>
                <a:rPr lang="en-US" sz="2087" b="1">
                  <a:solidFill>
                    <a:srgbClr val="272525"/>
                  </a:solidFill>
                  <a:latin typeface="Inter Bold"/>
                  <a:ea typeface="Inter Bold"/>
                  <a:cs typeface="Inter Bold"/>
                  <a:sym typeface="Inter Bold"/>
                </a:rPr>
                <a:t>model year</a:t>
              </a:r>
              <a:r>
                <a:rPr lang="en-US" sz="2087">
                  <a:solidFill>
                    <a:srgbClr val="272525"/>
                  </a:solidFill>
                  <a:latin typeface="Inter"/>
                  <a:ea typeface="Inter"/>
                  <a:cs typeface="Inter"/>
                  <a:sym typeface="Inter"/>
                </a:rPr>
                <a:t> to assess the impact of technological advancements on fuel efficiency. </a:t>
              </a:r>
            </a:p>
          </p:txBody>
        </p:sp>
      </p:grpSp>
      <p:grpSp>
        <p:nvGrpSpPr>
          <p:cNvPr id="14" name="Group 14"/>
          <p:cNvGrpSpPr/>
          <p:nvPr/>
        </p:nvGrpSpPr>
        <p:grpSpPr>
          <a:xfrm>
            <a:off x="992237" y="7493199"/>
            <a:ext cx="8378351" cy="1765101"/>
            <a:chOff x="0" y="0"/>
            <a:chExt cx="11171135" cy="2353468"/>
          </a:xfrm>
        </p:grpSpPr>
        <p:sp>
          <p:nvSpPr>
            <p:cNvPr id="15" name="Freeform 15"/>
            <p:cNvSpPr/>
            <p:nvPr/>
          </p:nvSpPr>
          <p:spPr>
            <a:xfrm>
              <a:off x="0" y="0"/>
              <a:ext cx="11171135" cy="2353468"/>
            </a:xfrm>
            <a:custGeom>
              <a:avLst/>
              <a:gdLst/>
              <a:ahLst/>
              <a:cxnLst/>
              <a:rect l="l" t="t" r="r" b="b"/>
              <a:pathLst>
                <a:path w="11171135" h="2353468">
                  <a:moveTo>
                    <a:pt x="0" y="0"/>
                  </a:moveTo>
                  <a:lnTo>
                    <a:pt x="11171135" y="0"/>
                  </a:lnTo>
                  <a:lnTo>
                    <a:pt x="11171135" y="2353468"/>
                  </a:lnTo>
                  <a:lnTo>
                    <a:pt x="0" y="2353468"/>
                  </a:lnTo>
                  <a:close/>
                </a:path>
              </a:pathLst>
            </a:custGeom>
            <a:solidFill>
              <a:srgbClr val="000000">
                <a:alpha val="0"/>
              </a:srgbClr>
            </a:solidFill>
          </p:spPr>
        </p:sp>
        <p:sp>
          <p:nvSpPr>
            <p:cNvPr id="16" name="TextBox 16"/>
            <p:cNvSpPr txBox="1"/>
            <p:nvPr/>
          </p:nvSpPr>
          <p:spPr>
            <a:xfrm>
              <a:off x="0" y="-85725"/>
              <a:ext cx="11171135" cy="2439193"/>
            </a:xfrm>
            <a:prstGeom prst="rect">
              <a:avLst/>
            </a:prstGeom>
          </p:spPr>
          <p:txBody>
            <a:bodyPr lIns="0" tIns="0" rIns="0" bIns="0" rtlCol="0" anchor="t"/>
            <a:lstStyle/>
            <a:p>
              <a:pPr marL="314821" lvl="1" indent="-157410" algn="l">
                <a:lnSpc>
                  <a:spcPts val="3399"/>
                </a:lnSpc>
                <a:buFont typeface="Arial"/>
                <a:buChar char="•"/>
              </a:pPr>
              <a:r>
                <a:rPr lang="en-US" sz="2087">
                  <a:solidFill>
                    <a:srgbClr val="272525"/>
                  </a:solidFill>
                  <a:latin typeface="Inter"/>
                  <a:ea typeface="Inter"/>
                  <a:cs typeface="Inter"/>
                  <a:sym typeface="Inter"/>
                </a:rPr>
                <a:t>Additionally, the </a:t>
              </a:r>
              <a:r>
                <a:rPr lang="en-US" sz="2087" b="1">
                  <a:solidFill>
                    <a:srgbClr val="272525"/>
                  </a:solidFill>
                  <a:latin typeface="Inter Bold"/>
                  <a:ea typeface="Inter Bold"/>
                  <a:cs typeface="Inter Bold"/>
                  <a:sym typeface="Inter Bold"/>
                </a:rPr>
                <a:t>origin</a:t>
              </a:r>
              <a:r>
                <a:rPr lang="en-US" sz="2087">
                  <a:solidFill>
                    <a:srgbClr val="272525"/>
                  </a:solidFill>
                  <a:latin typeface="Inter"/>
                  <a:ea typeface="Inter"/>
                  <a:cs typeface="Inter"/>
                  <a:sym typeface="Inter"/>
                </a:rPr>
                <a:t> of the car is recorded to analyze regional design differences, while the </a:t>
              </a:r>
              <a:r>
                <a:rPr lang="en-US" sz="2087" b="1">
                  <a:solidFill>
                    <a:srgbClr val="272525"/>
                  </a:solidFill>
                  <a:latin typeface="Inter Bold"/>
                  <a:ea typeface="Inter Bold"/>
                  <a:cs typeface="Inter Bold"/>
                  <a:sym typeface="Inter Bold"/>
                </a:rPr>
                <a:t>car name</a:t>
              </a:r>
              <a:r>
                <a:rPr lang="en-US" sz="2087">
                  <a:solidFill>
                    <a:srgbClr val="272525"/>
                  </a:solidFill>
                  <a:latin typeface="Inter"/>
                  <a:ea typeface="Inter"/>
                  <a:cs typeface="Inter"/>
                  <a:sym typeface="Inter"/>
                </a:rPr>
                <a:t> serves as a unique identifier. </a:t>
              </a:r>
            </a:p>
          </p:txBody>
        </p:sp>
      </p:grpSp>
      <p:sp>
        <p:nvSpPr>
          <p:cNvPr id="17" name="Freeform 17" descr="preencoded.png"/>
          <p:cNvSpPr/>
          <p:nvPr/>
        </p:nvSpPr>
        <p:spPr>
          <a:xfrm>
            <a:off x="9370589" y="2793504"/>
            <a:ext cx="7934699" cy="4864619"/>
          </a:xfrm>
          <a:custGeom>
            <a:avLst/>
            <a:gdLst/>
            <a:ahLst/>
            <a:cxnLst/>
            <a:rect l="l" t="t" r="r" b="b"/>
            <a:pathLst>
              <a:path w="7934699" h="4864619">
                <a:moveTo>
                  <a:pt x="0" y="0"/>
                </a:moveTo>
                <a:lnTo>
                  <a:pt x="7934698" y="0"/>
                </a:lnTo>
                <a:lnTo>
                  <a:pt x="7934698" y="4864619"/>
                </a:lnTo>
                <a:lnTo>
                  <a:pt x="0" y="4864619"/>
                </a:lnTo>
                <a:lnTo>
                  <a:pt x="0" y="0"/>
                </a:lnTo>
                <a:close/>
              </a:path>
            </a:pathLst>
          </a:custGeom>
          <a:blipFill>
            <a:blip r:embed="rId4"/>
            <a:stretch>
              <a:fillRect l="-174" r="-1798"/>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61961"/>
              </a:srgbClr>
            </a:solidFill>
          </p:spPr>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sp>
      <p:grpSp>
        <p:nvGrpSpPr>
          <p:cNvPr id="7" name="Group 7"/>
          <p:cNvGrpSpPr/>
          <p:nvPr/>
        </p:nvGrpSpPr>
        <p:grpSpPr>
          <a:xfrm>
            <a:off x="992238" y="2995910"/>
            <a:ext cx="9445526" cy="566886"/>
            <a:chOff x="0" y="0"/>
            <a:chExt cx="12594035" cy="755848"/>
          </a:xfrm>
        </p:grpSpPr>
        <p:sp>
          <p:nvSpPr>
            <p:cNvPr id="8" name="Freeform 8"/>
            <p:cNvSpPr/>
            <p:nvPr/>
          </p:nvSpPr>
          <p:spPr>
            <a:xfrm>
              <a:off x="0" y="0"/>
              <a:ext cx="12594035" cy="755848"/>
            </a:xfrm>
            <a:custGeom>
              <a:avLst/>
              <a:gdLst/>
              <a:ahLst/>
              <a:cxnLst/>
              <a:rect l="l" t="t" r="r" b="b"/>
              <a:pathLst>
                <a:path w="12594035" h="755848">
                  <a:moveTo>
                    <a:pt x="0" y="0"/>
                  </a:moveTo>
                  <a:lnTo>
                    <a:pt x="12594035" y="0"/>
                  </a:lnTo>
                  <a:lnTo>
                    <a:pt x="12594035" y="755848"/>
                  </a:lnTo>
                  <a:lnTo>
                    <a:pt x="0" y="755848"/>
                  </a:lnTo>
                  <a:close/>
                </a:path>
              </a:pathLst>
            </a:custGeom>
            <a:solidFill>
              <a:srgbClr val="000000">
                <a:alpha val="0"/>
              </a:srgbClr>
            </a:solidFill>
          </p:spPr>
        </p:sp>
        <p:sp>
          <p:nvSpPr>
            <p:cNvPr id="9" name="TextBox 9"/>
            <p:cNvSpPr txBox="1"/>
            <p:nvPr/>
          </p:nvSpPr>
          <p:spPr>
            <a:xfrm>
              <a:off x="0" y="-114300"/>
              <a:ext cx="12594035" cy="870148"/>
            </a:xfrm>
            <a:prstGeom prst="rect">
              <a:avLst/>
            </a:prstGeom>
          </p:spPr>
          <p:txBody>
            <a:bodyPr lIns="0" tIns="0" rIns="0" bIns="0" rtlCol="0" anchor="t"/>
            <a:lstStyle/>
            <a:p>
              <a:pPr algn="l">
                <a:lnSpc>
                  <a:spcPts val="4437"/>
                </a:lnSpc>
              </a:pPr>
              <a:r>
                <a:rPr lang="en-US" sz="2750" b="1">
                  <a:solidFill>
                    <a:srgbClr val="272525"/>
                  </a:solidFill>
                  <a:latin typeface="Inter Bold"/>
                  <a:ea typeface="Inter Bold"/>
                  <a:cs typeface="Inter Bold"/>
                  <a:sym typeface="Inter Bold"/>
                </a:rPr>
                <a:t>2.Exploratory Data Analysis (EDA)</a:t>
              </a:r>
            </a:p>
          </p:txBody>
        </p:sp>
      </p:grpSp>
      <p:grpSp>
        <p:nvGrpSpPr>
          <p:cNvPr id="10" name="Group 10"/>
          <p:cNvGrpSpPr/>
          <p:nvPr/>
        </p:nvGrpSpPr>
        <p:grpSpPr>
          <a:xfrm>
            <a:off x="992238" y="4007903"/>
            <a:ext cx="9445526" cy="1814512"/>
            <a:chOff x="0" y="0"/>
            <a:chExt cx="12594035" cy="2419350"/>
          </a:xfrm>
        </p:grpSpPr>
        <p:sp>
          <p:nvSpPr>
            <p:cNvPr id="11" name="Freeform 11"/>
            <p:cNvSpPr/>
            <p:nvPr/>
          </p:nvSpPr>
          <p:spPr>
            <a:xfrm>
              <a:off x="0" y="0"/>
              <a:ext cx="12594035" cy="2419350"/>
            </a:xfrm>
            <a:custGeom>
              <a:avLst/>
              <a:gdLst/>
              <a:ahLst/>
              <a:cxnLst/>
              <a:rect l="l" t="t" r="r" b="b"/>
              <a:pathLst>
                <a:path w="12594035" h="2419350">
                  <a:moveTo>
                    <a:pt x="0" y="0"/>
                  </a:moveTo>
                  <a:lnTo>
                    <a:pt x="12594035" y="0"/>
                  </a:lnTo>
                  <a:lnTo>
                    <a:pt x="12594035" y="2419350"/>
                  </a:lnTo>
                  <a:lnTo>
                    <a:pt x="0" y="2419350"/>
                  </a:lnTo>
                  <a:close/>
                </a:path>
              </a:pathLst>
            </a:custGeom>
            <a:solidFill>
              <a:srgbClr val="000000">
                <a:alpha val="0"/>
              </a:srgbClr>
            </a:solidFill>
          </p:spPr>
        </p:sp>
        <p:sp>
          <p:nvSpPr>
            <p:cNvPr id="12" name="TextBox 12"/>
            <p:cNvSpPr txBox="1"/>
            <p:nvPr/>
          </p:nvSpPr>
          <p:spPr>
            <a:xfrm>
              <a:off x="0" y="-85725"/>
              <a:ext cx="12594035" cy="2505075"/>
            </a:xfrm>
            <a:prstGeom prst="rect">
              <a:avLst/>
            </a:prstGeom>
          </p:spPr>
          <p:txBody>
            <a:bodyPr lIns="0" tIns="0" rIns="0" bIns="0" rtlCol="0" anchor="t"/>
            <a:lstStyle/>
            <a:p>
              <a:pPr marL="329902" lvl="1" indent="-164951" algn="l">
                <a:lnSpc>
                  <a:spcPts val="3562"/>
                </a:lnSpc>
                <a:buFont typeface="Arial"/>
                <a:buChar char="•"/>
              </a:pPr>
              <a:r>
                <a:rPr lang="en-US" sz="2187" b="1">
                  <a:solidFill>
                    <a:srgbClr val="272525"/>
                  </a:solidFill>
                  <a:latin typeface="Inter Bold"/>
                  <a:ea typeface="Inter Bold"/>
                  <a:cs typeface="Inter Bold"/>
                  <a:sym typeface="Inter Bold"/>
                </a:rPr>
                <a:t>EDA</a:t>
              </a:r>
              <a:r>
                <a:rPr lang="en-US" sz="2187">
                  <a:solidFill>
                    <a:srgbClr val="272525"/>
                  </a:solidFill>
                  <a:latin typeface="Inter"/>
                  <a:ea typeface="Inter"/>
                  <a:cs typeface="Inter"/>
                  <a:sym typeface="Inter"/>
                </a:rPr>
                <a:t> was conducted to</a:t>
              </a:r>
              <a:r>
                <a:rPr lang="en-US" sz="2187" b="1">
                  <a:solidFill>
                    <a:srgbClr val="272525"/>
                  </a:solidFill>
                  <a:latin typeface="Inter Bold"/>
                  <a:ea typeface="Inter Bold"/>
                  <a:cs typeface="Inter Bold"/>
                  <a:sym typeface="Inter Bold"/>
                </a:rPr>
                <a:t> understand the dataset's structure</a:t>
              </a:r>
              <a:r>
                <a:rPr lang="en-US" sz="2187">
                  <a:solidFill>
                    <a:srgbClr val="272525"/>
                  </a:solidFill>
                  <a:latin typeface="Inter"/>
                  <a:ea typeface="Inter"/>
                  <a:cs typeface="Inter"/>
                  <a:sym typeface="Inter"/>
                </a:rPr>
                <a:t>, </a:t>
              </a:r>
              <a:r>
                <a:rPr lang="en-US" sz="2187" b="1">
                  <a:solidFill>
                    <a:srgbClr val="272525"/>
                  </a:solidFill>
                  <a:latin typeface="Inter Bold"/>
                  <a:ea typeface="Inter Bold"/>
                  <a:cs typeface="Inter Bold"/>
                  <a:sym typeface="Inter Bold"/>
                </a:rPr>
                <a:t>distribution, and relationships </a:t>
              </a:r>
              <a:r>
                <a:rPr lang="en-US" sz="2187">
                  <a:solidFill>
                    <a:srgbClr val="272525"/>
                  </a:solidFill>
                  <a:latin typeface="Inter"/>
                  <a:ea typeface="Inter"/>
                  <a:cs typeface="Inter"/>
                  <a:sym typeface="Inter"/>
                </a:rPr>
                <a:t>between features. It involved </a:t>
              </a:r>
              <a:r>
                <a:rPr lang="en-US" sz="2187" b="1">
                  <a:solidFill>
                    <a:srgbClr val="272525"/>
                  </a:solidFill>
                  <a:latin typeface="Inter Bold"/>
                  <a:ea typeface="Inter Bold"/>
                  <a:cs typeface="Inter Bold"/>
                  <a:sym typeface="Inter Bold"/>
                </a:rPr>
                <a:t>analyzing</a:t>
              </a:r>
              <a:r>
                <a:rPr lang="en-US" sz="2187">
                  <a:solidFill>
                    <a:srgbClr val="272525"/>
                  </a:solidFill>
                  <a:latin typeface="Inter"/>
                  <a:ea typeface="Inter"/>
                  <a:cs typeface="Inter"/>
                  <a:sym typeface="Inter"/>
                </a:rPr>
                <a:t> </a:t>
              </a:r>
              <a:r>
                <a:rPr lang="en-US" sz="2187" b="1">
                  <a:solidFill>
                    <a:srgbClr val="272525"/>
                  </a:solidFill>
                  <a:latin typeface="Inter Bold"/>
                  <a:ea typeface="Inter Bold"/>
                  <a:cs typeface="Inter Bold"/>
                  <a:sym typeface="Inter Bold"/>
                </a:rPr>
                <a:t>vehicle specifications, performance metrics, and fuel efficiency </a:t>
              </a:r>
              <a:r>
                <a:rPr lang="en-US" sz="2187">
                  <a:solidFill>
                    <a:srgbClr val="272525"/>
                  </a:solidFill>
                  <a:latin typeface="Inter"/>
                  <a:ea typeface="Inter"/>
                  <a:cs typeface="Inter"/>
                  <a:sym typeface="Inter"/>
                </a:rPr>
                <a:t>through statistical </a:t>
              </a:r>
              <a:r>
                <a:rPr lang="en-US" sz="2187" b="1">
                  <a:solidFill>
                    <a:srgbClr val="272525"/>
                  </a:solidFill>
                  <a:latin typeface="Inter Bold"/>
                  <a:ea typeface="Inter Bold"/>
                  <a:cs typeface="Inter Bold"/>
                  <a:sym typeface="Inter Bold"/>
                </a:rPr>
                <a:t>summaries and visualizations</a:t>
              </a:r>
              <a:r>
                <a:rPr lang="en-US" sz="2187">
                  <a:solidFill>
                    <a:srgbClr val="272525"/>
                  </a:solidFill>
                  <a:latin typeface="Inter"/>
                  <a:ea typeface="Inter"/>
                  <a:cs typeface="Inter"/>
                  <a:sym typeface="Inter"/>
                </a:rPr>
                <a:t>. </a:t>
              </a:r>
            </a:p>
          </p:txBody>
        </p:sp>
      </p:grpSp>
      <p:grpSp>
        <p:nvGrpSpPr>
          <p:cNvPr id="13" name="Group 13"/>
          <p:cNvGrpSpPr/>
          <p:nvPr/>
        </p:nvGrpSpPr>
        <p:grpSpPr>
          <a:xfrm>
            <a:off x="992238" y="6267523"/>
            <a:ext cx="9445526" cy="1814512"/>
            <a:chOff x="0" y="0"/>
            <a:chExt cx="12594035" cy="2419350"/>
          </a:xfrm>
        </p:grpSpPr>
        <p:sp>
          <p:nvSpPr>
            <p:cNvPr id="14" name="Freeform 14"/>
            <p:cNvSpPr/>
            <p:nvPr/>
          </p:nvSpPr>
          <p:spPr>
            <a:xfrm>
              <a:off x="0" y="0"/>
              <a:ext cx="12594035" cy="2419350"/>
            </a:xfrm>
            <a:custGeom>
              <a:avLst/>
              <a:gdLst/>
              <a:ahLst/>
              <a:cxnLst/>
              <a:rect l="l" t="t" r="r" b="b"/>
              <a:pathLst>
                <a:path w="12594035" h="2419350">
                  <a:moveTo>
                    <a:pt x="0" y="0"/>
                  </a:moveTo>
                  <a:lnTo>
                    <a:pt x="12594035" y="0"/>
                  </a:lnTo>
                  <a:lnTo>
                    <a:pt x="12594035" y="2419350"/>
                  </a:lnTo>
                  <a:lnTo>
                    <a:pt x="0" y="2419350"/>
                  </a:lnTo>
                  <a:close/>
                </a:path>
              </a:pathLst>
            </a:custGeom>
            <a:solidFill>
              <a:srgbClr val="000000">
                <a:alpha val="0"/>
              </a:srgbClr>
            </a:solidFill>
          </p:spPr>
        </p:sp>
        <p:sp>
          <p:nvSpPr>
            <p:cNvPr id="15" name="TextBox 15"/>
            <p:cNvSpPr txBox="1"/>
            <p:nvPr/>
          </p:nvSpPr>
          <p:spPr>
            <a:xfrm>
              <a:off x="0" y="-85725"/>
              <a:ext cx="12594035" cy="2505075"/>
            </a:xfrm>
            <a:prstGeom prst="rect">
              <a:avLst/>
            </a:prstGeom>
          </p:spPr>
          <p:txBody>
            <a:bodyPr lIns="0" tIns="0" rIns="0" bIns="0" rtlCol="0" anchor="t"/>
            <a:lstStyle/>
            <a:p>
              <a:pPr marL="329902" lvl="1" indent="-164951" algn="l">
                <a:lnSpc>
                  <a:spcPts val="3562"/>
                </a:lnSpc>
                <a:buFont typeface="Arial"/>
                <a:buChar char="•"/>
              </a:pPr>
              <a:r>
                <a:rPr lang="en-US" sz="2187">
                  <a:solidFill>
                    <a:srgbClr val="272525"/>
                  </a:solidFill>
                  <a:latin typeface="Inter"/>
                  <a:ea typeface="Inter"/>
                  <a:cs typeface="Inter"/>
                  <a:sym typeface="Inter"/>
                </a:rPr>
                <a:t>Insights were gained into the impact of </a:t>
              </a:r>
              <a:r>
                <a:rPr lang="en-US" sz="2187" b="1">
                  <a:solidFill>
                    <a:srgbClr val="272525"/>
                  </a:solidFill>
                  <a:latin typeface="Inter Bold"/>
                  <a:ea typeface="Inter Bold"/>
                  <a:cs typeface="Inter Bold"/>
                  <a:sym typeface="Inter Bold"/>
                </a:rPr>
                <a:t>engine displacement, weight, horsepower, and acceleration</a:t>
              </a:r>
              <a:r>
                <a:rPr lang="en-US" sz="2187">
                  <a:solidFill>
                    <a:srgbClr val="272525"/>
                  </a:solidFill>
                  <a:latin typeface="Inter"/>
                  <a:ea typeface="Inter"/>
                  <a:cs typeface="Inter"/>
                  <a:sym typeface="Inter"/>
                </a:rPr>
                <a:t> on fuel consumption, helping identify </a:t>
              </a:r>
              <a:r>
                <a:rPr lang="en-US" sz="2187" b="1">
                  <a:solidFill>
                    <a:srgbClr val="272525"/>
                  </a:solidFill>
                  <a:latin typeface="Inter Bold"/>
                  <a:ea typeface="Inter Bold"/>
                  <a:cs typeface="Inter Bold"/>
                  <a:sym typeface="Inter Bold"/>
                </a:rPr>
                <a:t>key factors influencing fuel efficiency</a:t>
              </a:r>
              <a:r>
                <a:rPr lang="en-US" sz="2187">
                  <a:solidFill>
                    <a:srgbClr val="272525"/>
                  </a:solidFill>
                  <a:latin typeface="Inter"/>
                  <a:ea typeface="Inter"/>
                  <a:cs typeface="Inter"/>
                  <a:sym typeface="Inter"/>
                </a:rPr>
                <a:t> for model development.</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3725"/>
              </a:srgbClr>
            </a:solidFill>
          </p:spPr>
        </p:sp>
      </p:grpSp>
      <p:grpSp>
        <p:nvGrpSpPr>
          <p:cNvPr id="5" name="Group 5"/>
          <p:cNvGrpSpPr/>
          <p:nvPr/>
        </p:nvGrpSpPr>
        <p:grpSpPr>
          <a:xfrm>
            <a:off x="915144" y="1372195"/>
            <a:ext cx="7909917" cy="522834"/>
            <a:chOff x="0" y="0"/>
            <a:chExt cx="10546557" cy="697112"/>
          </a:xfrm>
        </p:grpSpPr>
        <p:sp>
          <p:nvSpPr>
            <p:cNvPr id="6" name="Freeform 6"/>
            <p:cNvSpPr/>
            <p:nvPr/>
          </p:nvSpPr>
          <p:spPr>
            <a:xfrm>
              <a:off x="0" y="0"/>
              <a:ext cx="10546557" cy="697112"/>
            </a:xfrm>
            <a:custGeom>
              <a:avLst/>
              <a:gdLst/>
              <a:ahLst/>
              <a:cxnLst/>
              <a:rect l="l" t="t" r="r" b="b"/>
              <a:pathLst>
                <a:path w="10546557" h="697112">
                  <a:moveTo>
                    <a:pt x="0" y="0"/>
                  </a:moveTo>
                  <a:lnTo>
                    <a:pt x="10546557" y="0"/>
                  </a:lnTo>
                  <a:lnTo>
                    <a:pt x="10546557" y="697112"/>
                  </a:lnTo>
                  <a:lnTo>
                    <a:pt x="0" y="697112"/>
                  </a:lnTo>
                  <a:close/>
                </a:path>
              </a:pathLst>
            </a:custGeom>
            <a:solidFill>
              <a:srgbClr val="000000">
                <a:alpha val="0"/>
              </a:srgbClr>
            </a:solidFill>
          </p:spPr>
        </p:sp>
        <p:sp>
          <p:nvSpPr>
            <p:cNvPr id="7" name="TextBox 7"/>
            <p:cNvSpPr txBox="1"/>
            <p:nvPr/>
          </p:nvSpPr>
          <p:spPr>
            <a:xfrm>
              <a:off x="0" y="-95250"/>
              <a:ext cx="10546557" cy="792362"/>
            </a:xfrm>
            <a:prstGeom prst="rect">
              <a:avLst/>
            </a:prstGeom>
          </p:spPr>
          <p:txBody>
            <a:bodyPr lIns="0" tIns="0" rIns="0" bIns="0" rtlCol="0" anchor="t"/>
            <a:lstStyle/>
            <a:p>
              <a:pPr algn="l">
                <a:lnSpc>
                  <a:spcPts val="4062"/>
                </a:lnSpc>
              </a:pPr>
              <a:r>
                <a:rPr lang="en-US" sz="2562" b="1">
                  <a:solidFill>
                    <a:srgbClr val="272525"/>
                  </a:solidFill>
                  <a:latin typeface="Inter Bold"/>
                  <a:ea typeface="Inter Bold"/>
                  <a:cs typeface="Inter Bold"/>
                  <a:sym typeface="Inter Bold"/>
                </a:rPr>
                <a:t> Distribution Of Numeric Features</a:t>
              </a:r>
            </a:p>
          </p:txBody>
        </p:sp>
      </p:grpSp>
      <p:grpSp>
        <p:nvGrpSpPr>
          <p:cNvPr id="8" name="Group 8"/>
          <p:cNvGrpSpPr/>
          <p:nvPr/>
        </p:nvGrpSpPr>
        <p:grpSpPr>
          <a:xfrm>
            <a:off x="915144" y="2130326"/>
            <a:ext cx="7909917" cy="836711"/>
            <a:chOff x="0" y="0"/>
            <a:chExt cx="10546557" cy="1115615"/>
          </a:xfrm>
        </p:grpSpPr>
        <p:sp>
          <p:nvSpPr>
            <p:cNvPr id="9" name="Freeform 9"/>
            <p:cNvSpPr/>
            <p:nvPr/>
          </p:nvSpPr>
          <p:spPr>
            <a:xfrm>
              <a:off x="0" y="0"/>
              <a:ext cx="10546557" cy="1115615"/>
            </a:xfrm>
            <a:custGeom>
              <a:avLst/>
              <a:gdLst/>
              <a:ahLst/>
              <a:cxnLst/>
              <a:rect l="l" t="t" r="r" b="b"/>
              <a:pathLst>
                <a:path w="10546557" h="1115615">
                  <a:moveTo>
                    <a:pt x="0" y="0"/>
                  </a:moveTo>
                  <a:lnTo>
                    <a:pt x="10546557" y="0"/>
                  </a:lnTo>
                  <a:lnTo>
                    <a:pt x="10546557" y="1115615"/>
                  </a:lnTo>
                  <a:lnTo>
                    <a:pt x="0" y="1115615"/>
                  </a:lnTo>
                  <a:close/>
                </a:path>
              </a:pathLst>
            </a:custGeom>
            <a:solidFill>
              <a:srgbClr val="000000">
                <a:alpha val="0"/>
              </a:srgbClr>
            </a:solidFill>
          </p:spPr>
        </p:sp>
        <p:sp>
          <p:nvSpPr>
            <p:cNvPr id="10" name="TextBox 10"/>
            <p:cNvSpPr txBox="1"/>
            <p:nvPr/>
          </p:nvSpPr>
          <p:spPr>
            <a:xfrm>
              <a:off x="0" y="-85725"/>
              <a:ext cx="10546557" cy="1201340"/>
            </a:xfrm>
            <a:prstGeom prst="rect">
              <a:avLst/>
            </a:prstGeom>
          </p:spPr>
          <p:txBody>
            <a:bodyPr lIns="0" tIns="0" rIns="0" bIns="0" rtlCol="0" anchor="t"/>
            <a:lstStyle/>
            <a:p>
              <a:pPr algn="l">
                <a:lnSpc>
                  <a:spcPts val="3250"/>
                </a:lnSpc>
              </a:pPr>
              <a:r>
                <a:rPr lang="en-US" sz="2000">
                  <a:solidFill>
                    <a:srgbClr val="272525"/>
                  </a:solidFill>
                  <a:latin typeface="Inter"/>
                  <a:ea typeface="Inter"/>
                  <a:cs typeface="Inter"/>
                  <a:sym typeface="Inter"/>
                </a:rPr>
                <a:t>The image shows histograms of key features in a </a:t>
              </a:r>
              <a:r>
                <a:rPr lang="en-US" sz="2000" b="1">
                  <a:solidFill>
                    <a:srgbClr val="272525"/>
                  </a:solidFill>
                  <a:latin typeface="Inter Bold"/>
                  <a:ea typeface="Inter Bold"/>
                  <a:cs typeface="Inter Bold"/>
                  <a:sym typeface="Inter Bold"/>
                </a:rPr>
                <a:t>Fuel Efficiency Prediction</a:t>
              </a:r>
              <a:r>
                <a:rPr lang="en-US" sz="2000">
                  <a:solidFill>
                    <a:srgbClr val="272525"/>
                  </a:solidFill>
                  <a:latin typeface="Inter"/>
                  <a:ea typeface="Inter"/>
                  <a:cs typeface="Inter"/>
                  <a:sym typeface="Inter"/>
                </a:rPr>
                <a:t> dataset.</a:t>
              </a:r>
            </a:p>
          </p:txBody>
        </p:sp>
      </p:grpSp>
      <p:grpSp>
        <p:nvGrpSpPr>
          <p:cNvPr id="11" name="Group 11"/>
          <p:cNvGrpSpPr/>
          <p:nvPr/>
        </p:nvGrpSpPr>
        <p:grpSpPr>
          <a:xfrm>
            <a:off x="915144" y="3202335"/>
            <a:ext cx="7909917" cy="836711"/>
            <a:chOff x="0" y="0"/>
            <a:chExt cx="10546557" cy="1115615"/>
          </a:xfrm>
        </p:grpSpPr>
        <p:sp>
          <p:nvSpPr>
            <p:cNvPr id="12" name="Freeform 12"/>
            <p:cNvSpPr/>
            <p:nvPr/>
          </p:nvSpPr>
          <p:spPr>
            <a:xfrm>
              <a:off x="0" y="0"/>
              <a:ext cx="10546557" cy="1115615"/>
            </a:xfrm>
            <a:custGeom>
              <a:avLst/>
              <a:gdLst/>
              <a:ahLst/>
              <a:cxnLst/>
              <a:rect l="l" t="t" r="r" b="b"/>
              <a:pathLst>
                <a:path w="10546557" h="1115615">
                  <a:moveTo>
                    <a:pt x="0" y="0"/>
                  </a:moveTo>
                  <a:lnTo>
                    <a:pt x="10546557" y="0"/>
                  </a:lnTo>
                  <a:lnTo>
                    <a:pt x="10546557" y="1115615"/>
                  </a:lnTo>
                  <a:lnTo>
                    <a:pt x="0" y="1115615"/>
                  </a:lnTo>
                  <a:close/>
                </a:path>
              </a:pathLst>
            </a:custGeom>
            <a:solidFill>
              <a:srgbClr val="000000">
                <a:alpha val="0"/>
              </a:srgbClr>
            </a:solidFill>
          </p:spPr>
        </p:sp>
        <p:sp>
          <p:nvSpPr>
            <p:cNvPr id="13" name="TextBox 13"/>
            <p:cNvSpPr txBox="1"/>
            <p:nvPr/>
          </p:nvSpPr>
          <p:spPr>
            <a:xfrm>
              <a:off x="0" y="-85725"/>
              <a:ext cx="10546557" cy="1201340"/>
            </a:xfrm>
            <a:prstGeom prst="rect">
              <a:avLst/>
            </a:prstGeom>
          </p:spPr>
          <p:txBody>
            <a:bodyPr lIns="0" tIns="0" rIns="0" bIns="0" rtlCol="0" anchor="t"/>
            <a:lstStyle/>
            <a:p>
              <a:pPr marL="301625" lvl="1" indent="-150812" algn="l">
                <a:lnSpc>
                  <a:spcPts val="3250"/>
                </a:lnSpc>
                <a:buFont typeface="Arial"/>
                <a:buChar char="•"/>
              </a:pPr>
              <a:r>
                <a:rPr lang="en-US" sz="2000" b="1">
                  <a:solidFill>
                    <a:srgbClr val="272525"/>
                  </a:solidFill>
                  <a:latin typeface="Inter Bold"/>
                  <a:ea typeface="Inter Bold"/>
                  <a:cs typeface="Inter Bold"/>
                  <a:sym typeface="Inter Bold"/>
                </a:rPr>
                <a:t>mpg:</a:t>
              </a:r>
              <a:r>
                <a:rPr lang="en-US" sz="2000">
                  <a:solidFill>
                    <a:srgbClr val="272525"/>
                  </a:solidFill>
                  <a:latin typeface="Inter"/>
                  <a:ea typeface="Inter"/>
                  <a:cs typeface="Inter"/>
                  <a:sym typeface="Inter"/>
                </a:rPr>
                <a:t> Right-skewed, most vehicles have lower fuel efficiency.</a:t>
              </a:r>
            </a:p>
          </p:txBody>
        </p:sp>
      </p:grpSp>
      <p:grpSp>
        <p:nvGrpSpPr>
          <p:cNvPr id="14" name="Group 14"/>
          <p:cNvGrpSpPr/>
          <p:nvPr/>
        </p:nvGrpSpPr>
        <p:grpSpPr>
          <a:xfrm>
            <a:off x="915144" y="4130427"/>
            <a:ext cx="7909917" cy="836711"/>
            <a:chOff x="0" y="0"/>
            <a:chExt cx="10546557" cy="1115615"/>
          </a:xfrm>
        </p:grpSpPr>
        <p:sp>
          <p:nvSpPr>
            <p:cNvPr id="15" name="Freeform 15"/>
            <p:cNvSpPr/>
            <p:nvPr/>
          </p:nvSpPr>
          <p:spPr>
            <a:xfrm>
              <a:off x="0" y="0"/>
              <a:ext cx="10546557" cy="1115615"/>
            </a:xfrm>
            <a:custGeom>
              <a:avLst/>
              <a:gdLst/>
              <a:ahLst/>
              <a:cxnLst/>
              <a:rect l="l" t="t" r="r" b="b"/>
              <a:pathLst>
                <a:path w="10546557" h="1115615">
                  <a:moveTo>
                    <a:pt x="0" y="0"/>
                  </a:moveTo>
                  <a:lnTo>
                    <a:pt x="10546557" y="0"/>
                  </a:lnTo>
                  <a:lnTo>
                    <a:pt x="10546557" y="1115615"/>
                  </a:lnTo>
                  <a:lnTo>
                    <a:pt x="0" y="1115615"/>
                  </a:lnTo>
                  <a:close/>
                </a:path>
              </a:pathLst>
            </a:custGeom>
            <a:solidFill>
              <a:srgbClr val="000000">
                <a:alpha val="0"/>
              </a:srgbClr>
            </a:solidFill>
          </p:spPr>
        </p:sp>
        <p:sp>
          <p:nvSpPr>
            <p:cNvPr id="16" name="TextBox 16"/>
            <p:cNvSpPr txBox="1"/>
            <p:nvPr/>
          </p:nvSpPr>
          <p:spPr>
            <a:xfrm>
              <a:off x="0" y="-85725"/>
              <a:ext cx="10546557" cy="1201340"/>
            </a:xfrm>
            <a:prstGeom prst="rect">
              <a:avLst/>
            </a:prstGeom>
          </p:spPr>
          <p:txBody>
            <a:bodyPr lIns="0" tIns="0" rIns="0" bIns="0" rtlCol="0" anchor="t"/>
            <a:lstStyle/>
            <a:p>
              <a:pPr marL="301625" lvl="1" indent="-150812" algn="l">
                <a:lnSpc>
                  <a:spcPts val="3250"/>
                </a:lnSpc>
                <a:buFont typeface="Arial"/>
                <a:buChar char="•"/>
              </a:pPr>
              <a:r>
                <a:rPr lang="en-US" sz="2000" b="1">
                  <a:solidFill>
                    <a:srgbClr val="272525"/>
                  </a:solidFill>
                  <a:latin typeface="Inter Bold"/>
                  <a:ea typeface="Inter Bold"/>
                  <a:cs typeface="Inter Bold"/>
                  <a:sym typeface="Inter Bold"/>
                </a:rPr>
                <a:t>Cylinders &amp; Origin:</a:t>
              </a:r>
              <a:r>
                <a:rPr lang="en-US" sz="2000">
                  <a:solidFill>
                    <a:srgbClr val="272525"/>
                  </a:solidFill>
                  <a:latin typeface="Inter"/>
                  <a:ea typeface="Inter"/>
                  <a:cs typeface="Inter"/>
                  <a:sym typeface="Inter"/>
                </a:rPr>
                <a:t> Categorical, with peaks at common values (4, 6, 8 cylinders; 3 origins).</a:t>
              </a:r>
            </a:p>
          </p:txBody>
        </p:sp>
      </p:grpSp>
      <p:grpSp>
        <p:nvGrpSpPr>
          <p:cNvPr id="17" name="Group 17"/>
          <p:cNvGrpSpPr/>
          <p:nvPr/>
        </p:nvGrpSpPr>
        <p:grpSpPr>
          <a:xfrm>
            <a:off x="915144" y="5058519"/>
            <a:ext cx="7909917" cy="836711"/>
            <a:chOff x="0" y="0"/>
            <a:chExt cx="10546557" cy="1115615"/>
          </a:xfrm>
        </p:grpSpPr>
        <p:sp>
          <p:nvSpPr>
            <p:cNvPr id="18" name="Freeform 18"/>
            <p:cNvSpPr/>
            <p:nvPr/>
          </p:nvSpPr>
          <p:spPr>
            <a:xfrm>
              <a:off x="0" y="0"/>
              <a:ext cx="10546557" cy="1115615"/>
            </a:xfrm>
            <a:custGeom>
              <a:avLst/>
              <a:gdLst/>
              <a:ahLst/>
              <a:cxnLst/>
              <a:rect l="l" t="t" r="r" b="b"/>
              <a:pathLst>
                <a:path w="10546557" h="1115615">
                  <a:moveTo>
                    <a:pt x="0" y="0"/>
                  </a:moveTo>
                  <a:lnTo>
                    <a:pt x="10546557" y="0"/>
                  </a:lnTo>
                  <a:lnTo>
                    <a:pt x="10546557" y="1115615"/>
                  </a:lnTo>
                  <a:lnTo>
                    <a:pt x="0" y="1115615"/>
                  </a:lnTo>
                  <a:close/>
                </a:path>
              </a:pathLst>
            </a:custGeom>
            <a:solidFill>
              <a:srgbClr val="000000">
                <a:alpha val="0"/>
              </a:srgbClr>
            </a:solidFill>
          </p:spPr>
        </p:sp>
        <p:sp>
          <p:nvSpPr>
            <p:cNvPr id="19" name="TextBox 19"/>
            <p:cNvSpPr txBox="1"/>
            <p:nvPr/>
          </p:nvSpPr>
          <p:spPr>
            <a:xfrm>
              <a:off x="0" y="-85725"/>
              <a:ext cx="10546557" cy="1201340"/>
            </a:xfrm>
            <a:prstGeom prst="rect">
              <a:avLst/>
            </a:prstGeom>
          </p:spPr>
          <p:txBody>
            <a:bodyPr lIns="0" tIns="0" rIns="0" bIns="0" rtlCol="0" anchor="t"/>
            <a:lstStyle/>
            <a:p>
              <a:pPr marL="301625" lvl="1" indent="-150812" algn="l">
                <a:lnSpc>
                  <a:spcPts val="3250"/>
                </a:lnSpc>
                <a:buFont typeface="Arial"/>
                <a:buChar char="•"/>
              </a:pPr>
              <a:r>
                <a:rPr lang="en-US" sz="2000" b="1">
                  <a:solidFill>
                    <a:srgbClr val="272525"/>
                  </a:solidFill>
                  <a:latin typeface="Inter Bold"/>
                  <a:ea typeface="Inter Bold"/>
                  <a:cs typeface="Inter Bold"/>
                  <a:sym typeface="Inter Bold"/>
                </a:rPr>
                <a:t>Displacement &amp; Horsepower:</a:t>
              </a:r>
              <a:r>
                <a:rPr lang="en-US" sz="2000">
                  <a:solidFill>
                    <a:srgbClr val="272525"/>
                  </a:solidFill>
                  <a:latin typeface="Inter"/>
                  <a:ea typeface="Inter"/>
                  <a:cs typeface="Inter"/>
                  <a:sym typeface="Inter"/>
                </a:rPr>
                <a:t> Right-skewed, smaller engines and lower horsepower are more common.</a:t>
              </a:r>
            </a:p>
          </p:txBody>
        </p:sp>
      </p:grpSp>
      <p:grpSp>
        <p:nvGrpSpPr>
          <p:cNvPr id="20" name="Group 20"/>
          <p:cNvGrpSpPr/>
          <p:nvPr/>
        </p:nvGrpSpPr>
        <p:grpSpPr>
          <a:xfrm>
            <a:off x="915144" y="5986611"/>
            <a:ext cx="7909917" cy="836711"/>
            <a:chOff x="0" y="0"/>
            <a:chExt cx="10546557" cy="1115615"/>
          </a:xfrm>
        </p:grpSpPr>
        <p:sp>
          <p:nvSpPr>
            <p:cNvPr id="21" name="Freeform 21"/>
            <p:cNvSpPr/>
            <p:nvPr/>
          </p:nvSpPr>
          <p:spPr>
            <a:xfrm>
              <a:off x="0" y="0"/>
              <a:ext cx="10546557" cy="1115615"/>
            </a:xfrm>
            <a:custGeom>
              <a:avLst/>
              <a:gdLst/>
              <a:ahLst/>
              <a:cxnLst/>
              <a:rect l="l" t="t" r="r" b="b"/>
              <a:pathLst>
                <a:path w="10546557" h="1115615">
                  <a:moveTo>
                    <a:pt x="0" y="0"/>
                  </a:moveTo>
                  <a:lnTo>
                    <a:pt x="10546557" y="0"/>
                  </a:lnTo>
                  <a:lnTo>
                    <a:pt x="10546557" y="1115615"/>
                  </a:lnTo>
                  <a:lnTo>
                    <a:pt x="0" y="1115615"/>
                  </a:lnTo>
                  <a:close/>
                </a:path>
              </a:pathLst>
            </a:custGeom>
            <a:solidFill>
              <a:srgbClr val="000000">
                <a:alpha val="0"/>
              </a:srgbClr>
            </a:solidFill>
          </p:spPr>
        </p:sp>
        <p:sp>
          <p:nvSpPr>
            <p:cNvPr id="22" name="TextBox 22"/>
            <p:cNvSpPr txBox="1"/>
            <p:nvPr/>
          </p:nvSpPr>
          <p:spPr>
            <a:xfrm>
              <a:off x="0" y="-85725"/>
              <a:ext cx="10546557" cy="1201340"/>
            </a:xfrm>
            <a:prstGeom prst="rect">
              <a:avLst/>
            </a:prstGeom>
          </p:spPr>
          <p:txBody>
            <a:bodyPr lIns="0" tIns="0" rIns="0" bIns="0" rtlCol="0" anchor="t"/>
            <a:lstStyle/>
            <a:p>
              <a:pPr marL="301625" lvl="1" indent="-150812" algn="l">
                <a:lnSpc>
                  <a:spcPts val="3250"/>
                </a:lnSpc>
                <a:buFont typeface="Arial"/>
                <a:buChar char="•"/>
              </a:pPr>
              <a:r>
                <a:rPr lang="en-US" sz="2000" b="1">
                  <a:solidFill>
                    <a:srgbClr val="272525"/>
                  </a:solidFill>
                  <a:latin typeface="Inter Bold"/>
                  <a:ea typeface="Inter Bold"/>
                  <a:cs typeface="Inter Bold"/>
                  <a:sym typeface="Inter Bold"/>
                </a:rPr>
                <a:t>Weight:</a:t>
              </a:r>
              <a:r>
                <a:rPr lang="en-US" sz="2000">
                  <a:solidFill>
                    <a:srgbClr val="272525"/>
                  </a:solidFill>
                  <a:latin typeface="Inter"/>
                  <a:ea typeface="Inter"/>
                  <a:cs typeface="Inter"/>
                  <a:sym typeface="Inter"/>
                </a:rPr>
                <a:t> Slightly skewed, most vehicles fall in a mid-range weight.</a:t>
              </a:r>
            </a:p>
          </p:txBody>
        </p:sp>
      </p:grpSp>
      <p:grpSp>
        <p:nvGrpSpPr>
          <p:cNvPr id="23" name="Group 23"/>
          <p:cNvGrpSpPr/>
          <p:nvPr/>
        </p:nvGrpSpPr>
        <p:grpSpPr>
          <a:xfrm>
            <a:off x="915144" y="6914704"/>
            <a:ext cx="7909917" cy="418356"/>
            <a:chOff x="0" y="0"/>
            <a:chExt cx="10546557" cy="557808"/>
          </a:xfrm>
        </p:grpSpPr>
        <p:sp>
          <p:nvSpPr>
            <p:cNvPr id="24" name="Freeform 24"/>
            <p:cNvSpPr/>
            <p:nvPr/>
          </p:nvSpPr>
          <p:spPr>
            <a:xfrm>
              <a:off x="0" y="0"/>
              <a:ext cx="10546557" cy="557808"/>
            </a:xfrm>
            <a:custGeom>
              <a:avLst/>
              <a:gdLst/>
              <a:ahLst/>
              <a:cxnLst/>
              <a:rect l="l" t="t" r="r" b="b"/>
              <a:pathLst>
                <a:path w="10546557" h="557808">
                  <a:moveTo>
                    <a:pt x="0" y="0"/>
                  </a:moveTo>
                  <a:lnTo>
                    <a:pt x="10546557" y="0"/>
                  </a:lnTo>
                  <a:lnTo>
                    <a:pt x="10546557" y="557808"/>
                  </a:lnTo>
                  <a:lnTo>
                    <a:pt x="0" y="557808"/>
                  </a:lnTo>
                  <a:close/>
                </a:path>
              </a:pathLst>
            </a:custGeom>
            <a:solidFill>
              <a:srgbClr val="000000">
                <a:alpha val="0"/>
              </a:srgbClr>
            </a:solidFill>
          </p:spPr>
        </p:sp>
        <p:sp>
          <p:nvSpPr>
            <p:cNvPr id="25" name="TextBox 25"/>
            <p:cNvSpPr txBox="1"/>
            <p:nvPr/>
          </p:nvSpPr>
          <p:spPr>
            <a:xfrm>
              <a:off x="0" y="-85725"/>
              <a:ext cx="10546557" cy="643533"/>
            </a:xfrm>
            <a:prstGeom prst="rect">
              <a:avLst/>
            </a:prstGeom>
          </p:spPr>
          <p:txBody>
            <a:bodyPr lIns="0" tIns="0" rIns="0" bIns="0" rtlCol="0" anchor="t"/>
            <a:lstStyle/>
            <a:p>
              <a:pPr marL="301625" lvl="1" indent="-150812" algn="l">
                <a:lnSpc>
                  <a:spcPts val="3250"/>
                </a:lnSpc>
                <a:buFont typeface="Arial"/>
                <a:buChar char="•"/>
              </a:pPr>
              <a:r>
                <a:rPr lang="en-US" sz="2000" b="1">
                  <a:solidFill>
                    <a:srgbClr val="272525"/>
                  </a:solidFill>
                  <a:latin typeface="Inter Bold"/>
                  <a:ea typeface="Inter Bold"/>
                  <a:cs typeface="Inter Bold"/>
                  <a:sym typeface="Inter Bold"/>
                </a:rPr>
                <a:t>Acceleration:</a:t>
              </a:r>
              <a:r>
                <a:rPr lang="en-US" sz="2000">
                  <a:solidFill>
                    <a:srgbClr val="272525"/>
                  </a:solidFill>
                  <a:latin typeface="Inter"/>
                  <a:ea typeface="Inter"/>
                  <a:cs typeface="Inter"/>
                  <a:sym typeface="Inter"/>
                </a:rPr>
                <a:t> Nearly normal, centered around 15 seconds.</a:t>
              </a:r>
            </a:p>
          </p:txBody>
        </p:sp>
      </p:grpSp>
      <p:grpSp>
        <p:nvGrpSpPr>
          <p:cNvPr id="26" name="Group 26"/>
          <p:cNvGrpSpPr/>
          <p:nvPr/>
        </p:nvGrpSpPr>
        <p:grpSpPr>
          <a:xfrm>
            <a:off x="915144" y="7424440"/>
            <a:ext cx="7909917" cy="418356"/>
            <a:chOff x="0" y="0"/>
            <a:chExt cx="10546557" cy="557808"/>
          </a:xfrm>
        </p:grpSpPr>
        <p:sp>
          <p:nvSpPr>
            <p:cNvPr id="27" name="Freeform 27"/>
            <p:cNvSpPr/>
            <p:nvPr/>
          </p:nvSpPr>
          <p:spPr>
            <a:xfrm>
              <a:off x="0" y="0"/>
              <a:ext cx="10546557" cy="557808"/>
            </a:xfrm>
            <a:custGeom>
              <a:avLst/>
              <a:gdLst/>
              <a:ahLst/>
              <a:cxnLst/>
              <a:rect l="l" t="t" r="r" b="b"/>
              <a:pathLst>
                <a:path w="10546557" h="557808">
                  <a:moveTo>
                    <a:pt x="0" y="0"/>
                  </a:moveTo>
                  <a:lnTo>
                    <a:pt x="10546557" y="0"/>
                  </a:lnTo>
                  <a:lnTo>
                    <a:pt x="10546557" y="557808"/>
                  </a:lnTo>
                  <a:lnTo>
                    <a:pt x="0" y="557808"/>
                  </a:lnTo>
                  <a:close/>
                </a:path>
              </a:pathLst>
            </a:custGeom>
            <a:solidFill>
              <a:srgbClr val="000000">
                <a:alpha val="0"/>
              </a:srgbClr>
            </a:solidFill>
          </p:spPr>
        </p:sp>
        <p:sp>
          <p:nvSpPr>
            <p:cNvPr id="28" name="TextBox 28"/>
            <p:cNvSpPr txBox="1"/>
            <p:nvPr/>
          </p:nvSpPr>
          <p:spPr>
            <a:xfrm>
              <a:off x="0" y="-85725"/>
              <a:ext cx="10546557" cy="643533"/>
            </a:xfrm>
            <a:prstGeom prst="rect">
              <a:avLst/>
            </a:prstGeom>
          </p:spPr>
          <p:txBody>
            <a:bodyPr lIns="0" tIns="0" rIns="0" bIns="0" rtlCol="0" anchor="t"/>
            <a:lstStyle/>
            <a:p>
              <a:pPr marL="301625" lvl="1" indent="-150812" algn="l">
                <a:lnSpc>
                  <a:spcPts val="3250"/>
                </a:lnSpc>
                <a:buFont typeface="Arial"/>
                <a:buChar char="•"/>
              </a:pPr>
              <a:r>
                <a:rPr lang="en-US" sz="2000" b="1">
                  <a:solidFill>
                    <a:srgbClr val="272525"/>
                  </a:solidFill>
                  <a:latin typeface="Inter Bold"/>
                  <a:ea typeface="Inter Bold"/>
                  <a:cs typeface="Inter Bold"/>
                  <a:sym typeface="Inter Bold"/>
                </a:rPr>
                <a:t>Model Year:</a:t>
              </a:r>
              <a:r>
                <a:rPr lang="en-US" sz="2000">
                  <a:solidFill>
                    <a:srgbClr val="272525"/>
                  </a:solidFill>
                  <a:latin typeface="Inter"/>
                  <a:ea typeface="Inter"/>
                  <a:cs typeface="Inter"/>
                  <a:sym typeface="Inter"/>
                </a:rPr>
                <a:t> Uniformly distributed across different years.</a:t>
              </a:r>
            </a:p>
          </p:txBody>
        </p:sp>
      </p:grpSp>
      <p:grpSp>
        <p:nvGrpSpPr>
          <p:cNvPr id="29" name="Group 29"/>
          <p:cNvGrpSpPr/>
          <p:nvPr/>
        </p:nvGrpSpPr>
        <p:grpSpPr>
          <a:xfrm>
            <a:off x="915144" y="8078092"/>
            <a:ext cx="7909917" cy="836711"/>
            <a:chOff x="0" y="0"/>
            <a:chExt cx="10546557" cy="1115615"/>
          </a:xfrm>
        </p:grpSpPr>
        <p:sp>
          <p:nvSpPr>
            <p:cNvPr id="30" name="Freeform 30"/>
            <p:cNvSpPr/>
            <p:nvPr/>
          </p:nvSpPr>
          <p:spPr>
            <a:xfrm>
              <a:off x="0" y="0"/>
              <a:ext cx="10546557" cy="1115615"/>
            </a:xfrm>
            <a:custGeom>
              <a:avLst/>
              <a:gdLst/>
              <a:ahLst/>
              <a:cxnLst/>
              <a:rect l="l" t="t" r="r" b="b"/>
              <a:pathLst>
                <a:path w="10546557" h="1115615">
                  <a:moveTo>
                    <a:pt x="0" y="0"/>
                  </a:moveTo>
                  <a:lnTo>
                    <a:pt x="10546557" y="0"/>
                  </a:lnTo>
                  <a:lnTo>
                    <a:pt x="10546557" y="1115615"/>
                  </a:lnTo>
                  <a:lnTo>
                    <a:pt x="0" y="1115615"/>
                  </a:lnTo>
                  <a:close/>
                </a:path>
              </a:pathLst>
            </a:custGeom>
            <a:solidFill>
              <a:srgbClr val="000000">
                <a:alpha val="0"/>
              </a:srgbClr>
            </a:solidFill>
          </p:spPr>
        </p:sp>
        <p:sp>
          <p:nvSpPr>
            <p:cNvPr id="31" name="TextBox 31"/>
            <p:cNvSpPr txBox="1"/>
            <p:nvPr/>
          </p:nvSpPr>
          <p:spPr>
            <a:xfrm>
              <a:off x="0" y="-85725"/>
              <a:ext cx="10546557" cy="1201340"/>
            </a:xfrm>
            <a:prstGeom prst="rect">
              <a:avLst/>
            </a:prstGeom>
          </p:spPr>
          <p:txBody>
            <a:bodyPr lIns="0" tIns="0" rIns="0" bIns="0" rtlCol="0" anchor="t"/>
            <a:lstStyle/>
            <a:p>
              <a:pPr algn="l">
                <a:lnSpc>
                  <a:spcPts val="3250"/>
                </a:lnSpc>
              </a:pPr>
              <a:r>
                <a:rPr lang="en-US" sz="2000">
                  <a:solidFill>
                    <a:srgbClr val="272525"/>
                  </a:solidFill>
                  <a:latin typeface="Inter"/>
                  <a:ea typeface="Inter"/>
                  <a:cs typeface="Inter"/>
                  <a:sym typeface="Inter"/>
                </a:rPr>
                <a:t>These distributions help analyze fuel efficiency trends and vehicle characteristics.</a:t>
              </a:r>
            </a:p>
          </p:txBody>
        </p:sp>
      </p:grpSp>
      <p:sp>
        <p:nvSpPr>
          <p:cNvPr id="32" name="Freeform 32" descr="preencoded.png"/>
          <p:cNvSpPr/>
          <p:nvPr/>
        </p:nvSpPr>
        <p:spPr>
          <a:xfrm>
            <a:off x="9472464" y="2548682"/>
            <a:ext cx="7909917" cy="5595044"/>
          </a:xfrm>
          <a:custGeom>
            <a:avLst/>
            <a:gdLst/>
            <a:ahLst/>
            <a:cxnLst/>
            <a:rect l="l" t="t" r="r" b="b"/>
            <a:pathLst>
              <a:path w="7909917" h="5595044">
                <a:moveTo>
                  <a:pt x="0" y="0"/>
                </a:moveTo>
                <a:lnTo>
                  <a:pt x="7909917" y="0"/>
                </a:lnTo>
                <a:lnTo>
                  <a:pt x="7909917" y="5595044"/>
                </a:lnTo>
                <a:lnTo>
                  <a:pt x="0" y="5595044"/>
                </a:lnTo>
                <a:lnTo>
                  <a:pt x="0" y="0"/>
                </a:lnTo>
                <a:close/>
              </a:path>
            </a:pathLst>
          </a:custGeom>
          <a:blipFill>
            <a:blip r:embed="rId4"/>
            <a:stretch>
              <a:fillRect t="-7278" b="-29"/>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69412"/>
              </a:srgbClr>
            </a:solidFill>
          </p:spPr>
        </p:sp>
      </p:grpSp>
      <p:sp>
        <p:nvSpPr>
          <p:cNvPr id="5" name="Freeform 5" descr="preencoded.png"/>
          <p:cNvSpPr/>
          <p:nvPr/>
        </p:nvSpPr>
        <p:spPr>
          <a:xfrm>
            <a:off x="992238" y="2562522"/>
            <a:ext cx="7805886" cy="5161806"/>
          </a:xfrm>
          <a:custGeom>
            <a:avLst/>
            <a:gdLst/>
            <a:ahLst/>
            <a:cxnLst/>
            <a:rect l="l" t="t" r="r" b="b"/>
            <a:pathLst>
              <a:path w="7805886" h="5161806">
                <a:moveTo>
                  <a:pt x="0" y="0"/>
                </a:moveTo>
                <a:lnTo>
                  <a:pt x="7805886" y="0"/>
                </a:lnTo>
                <a:lnTo>
                  <a:pt x="7805886" y="5161807"/>
                </a:lnTo>
                <a:lnTo>
                  <a:pt x="0" y="5161807"/>
                </a:lnTo>
                <a:lnTo>
                  <a:pt x="0" y="0"/>
                </a:lnTo>
                <a:close/>
              </a:path>
            </a:pathLst>
          </a:custGeom>
          <a:blipFill>
            <a:blip r:embed="rId4"/>
            <a:stretch>
              <a:fillRect l="-22" r="-22"/>
            </a:stretch>
          </a:blipFill>
        </p:spPr>
      </p:sp>
      <p:grpSp>
        <p:nvGrpSpPr>
          <p:cNvPr id="6" name="Group 6"/>
          <p:cNvGrpSpPr/>
          <p:nvPr/>
        </p:nvGrpSpPr>
        <p:grpSpPr>
          <a:xfrm>
            <a:off x="9499401" y="1606897"/>
            <a:ext cx="7805886" cy="566886"/>
            <a:chOff x="0" y="0"/>
            <a:chExt cx="10407848" cy="755848"/>
          </a:xfrm>
        </p:grpSpPr>
        <p:sp>
          <p:nvSpPr>
            <p:cNvPr id="7" name="Freeform 7"/>
            <p:cNvSpPr/>
            <p:nvPr/>
          </p:nvSpPr>
          <p:spPr>
            <a:xfrm>
              <a:off x="0" y="0"/>
              <a:ext cx="10407848" cy="755848"/>
            </a:xfrm>
            <a:custGeom>
              <a:avLst/>
              <a:gdLst/>
              <a:ahLst/>
              <a:cxnLst/>
              <a:rect l="l" t="t" r="r" b="b"/>
              <a:pathLst>
                <a:path w="10407848" h="755848">
                  <a:moveTo>
                    <a:pt x="0" y="0"/>
                  </a:moveTo>
                  <a:lnTo>
                    <a:pt x="10407848" y="0"/>
                  </a:lnTo>
                  <a:lnTo>
                    <a:pt x="10407848" y="755848"/>
                  </a:lnTo>
                  <a:lnTo>
                    <a:pt x="0" y="755848"/>
                  </a:lnTo>
                  <a:close/>
                </a:path>
              </a:pathLst>
            </a:custGeom>
            <a:solidFill>
              <a:srgbClr val="000000">
                <a:alpha val="0"/>
              </a:srgbClr>
            </a:solidFill>
          </p:spPr>
        </p:sp>
        <p:sp>
          <p:nvSpPr>
            <p:cNvPr id="8" name="TextBox 8"/>
            <p:cNvSpPr txBox="1"/>
            <p:nvPr/>
          </p:nvSpPr>
          <p:spPr>
            <a:xfrm>
              <a:off x="0" y="-114300"/>
              <a:ext cx="10407848" cy="870148"/>
            </a:xfrm>
            <a:prstGeom prst="rect">
              <a:avLst/>
            </a:prstGeom>
          </p:spPr>
          <p:txBody>
            <a:bodyPr lIns="0" tIns="0" rIns="0" bIns="0" rtlCol="0" anchor="t"/>
            <a:lstStyle/>
            <a:p>
              <a:pPr algn="l">
                <a:lnSpc>
                  <a:spcPts val="4437"/>
                </a:lnSpc>
              </a:pPr>
              <a:r>
                <a:rPr lang="en-US" sz="2750" b="1">
                  <a:solidFill>
                    <a:srgbClr val="272525"/>
                  </a:solidFill>
                  <a:latin typeface="Inter Bold"/>
                  <a:ea typeface="Inter Bold"/>
                  <a:cs typeface="Inter Bold"/>
                  <a:sym typeface="Inter Bold"/>
                </a:rPr>
                <a:t>Boxplots</a:t>
              </a:r>
            </a:p>
          </p:txBody>
        </p:sp>
      </p:grpSp>
      <p:grpSp>
        <p:nvGrpSpPr>
          <p:cNvPr id="9" name="Group 9"/>
          <p:cNvGrpSpPr/>
          <p:nvPr/>
        </p:nvGrpSpPr>
        <p:grpSpPr>
          <a:xfrm>
            <a:off x="9499401" y="2428875"/>
            <a:ext cx="7805886" cy="907256"/>
            <a:chOff x="0" y="0"/>
            <a:chExt cx="10407848" cy="1209675"/>
          </a:xfrm>
        </p:grpSpPr>
        <p:sp>
          <p:nvSpPr>
            <p:cNvPr id="10" name="Freeform 10"/>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11" name="TextBox 11"/>
            <p:cNvSpPr txBox="1"/>
            <p:nvPr/>
          </p:nvSpPr>
          <p:spPr>
            <a:xfrm>
              <a:off x="0" y="-85725"/>
              <a:ext cx="10407848" cy="1295400"/>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This image displays </a:t>
              </a:r>
              <a:r>
                <a:rPr lang="en-US" sz="2187" b="1">
                  <a:solidFill>
                    <a:srgbClr val="272525"/>
                  </a:solidFill>
                  <a:latin typeface="Inter Bold"/>
                  <a:ea typeface="Inter Bold"/>
                  <a:cs typeface="Inter Bold"/>
                  <a:sym typeface="Inter Bold"/>
                </a:rPr>
                <a:t>boxplots</a:t>
              </a:r>
              <a:r>
                <a:rPr lang="en-US" sz="2187">
                  <a:solidFill>
                    <a:srgbClr val="272525"/>
                  </a:solidFill>
                  <a:latin typeface="Inter"/>
                  <a:ea typeface="Inter"/>
                  <a:cs typeface="Inter"/>
                  <a:sym typeface="Inter"/>
                </a:rPr>
                <a:t> of different vehicle features, helping identify distributions, medians, and outliers.</a:t>
              </a:r>
            </a:p>
          </p:txBody>
        </p:sp>
      </p:grpSp>
      <p:grpSp>
        <p:nvGrpSpPr>
          <p:cNvPr id="12" name="Group 12"/>
          <p:cNvGrpSpPr/>
          <p:nvPr/>
        </p:nvGrpSpPr>
        <p:grpSpPr>
          <a:xfrm>
            <a:off x="9499401" y="3591222"/>
            <a:ext cx="7805886" cy="907256"/>
            <a:chOff x="0" y="0"/>
            <a:chExt cx="10407848" cy="1209675"/>
          </a:xfrm>
        </p:grpSpPr>
        <p:sp>
          <p:nvSpPr>
            <p:cNvPr id="13" name="Freeform 13"/>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14" name="TextBox 14"/>
            <p:cNvSpPr txBox="1"/>
            <p:nvPr/>
          </p:nvSpPr>
          <p:spPr>
            <a:xfrm>
              <a:off x="0" y="-85725"/>
              <a:ext cx="10407848" cy="1295400"/>
            </a:xfrm>
            <a:prstGeom prst="rect">
              <a:avLst/>
            </a:prstGeom>
          </p:spPr>
          <p:txBody>
            <a:bodyPr lIns="0" tIns="0" rIns="0" bIns="0" rtlCol="0" anchor="t"/>
            <a:lstStyle/>
            <a:p>
              <a:pPr marL="329902" lvl="1" indent="-164951" algn="l">
                <a:lnSpc>
                  <a:spcPts val="3562"/>
                </a:lnSpc>
                <a:buFont typeface="Arial"/>
                <a:buChar char="•"/>
              </a:pPr>
              <a:r>
                <a:rPr lang="en-US" sz="2187" b="1">
                  <a:solidFill>
                    <a:srgbClr val="272525"/>
                  </a:solidFill>
                  <a:latin typeface="Inter Bold"/>
                  <a:ea typeface="Inter Bold"/>
                  <a:cs typeface="Inter Bold"/>
                  <a:sym typeface="Inter Bold"/>
                </a:rPr>
                <a:t>mpg, horsepower, acceleration:</a:t>
              </a:r>
              <a:r>
                <a:rPr lang="en-US" sz="2187">
                  <a:solidFill>
                    <a:srgbClr val="272525"/>
                  </a:solidFill>
                  <a:latin typeface="Inter"/>
                  <a:ea typeface="Inter"/>
                  <a:cs typeface="Inter"/>
                  <a:sym typeface="Inter"/>
                </a:rPr>
                <a:t> Show outliers at higher values.</a:t>
              </a:r>
            </a:p>
          </p:txBody>
        </p:sp>
      </p:grpSp>
      <p:grpSp>
        <p:nvGrpSpPr>
          <p:cNvPr id="15" name="Group 15"/>
          <p:cNvGrpSpPr/>
          <p:nvPr/>
        </p:nvGrpSpPr>
        <p:grpSpPr>
          <a:xfrm>
            <a:off x="9499401" y="4597599"/>
            <a:ext cx="7805886" cy="907256"/>
            <a:chOff x="0" y="0"/>
            <a:chExt cx="10407848" cy="1209675"/>
          </a:xfrm>
        </p:grpSpPr>
        <p:sp>
          <p:nvSpPr>
            <p:cNvPr id="16" name="Freeform 16"/>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17" name="TextBox 17"/>
            <p:cNvSpPr txBox="1"/>
            <p:nvPr/>
          </p:nvSpPr>
          <p:spPr>
            <a:xfrm>
              <a:off x="0" y="-85725"/>
              <a:ext cx="10407848" cy="1295400"/>
            </a:xfrm>
            <a:prstGeom prst="rect">
              <a:avLst/>
            </a:prstGeom>
          </p:spPr>
          <p:txBody>
            <a:bodyPr lIns="0" tIns="0" rIns="0" bIns="0" rtlCol="0" anchor="t"/>
            <a:lstStyle/>
            <a:p>
              <a:pPr marL="329902" lvl="1" indent="-164951" algn="l">
                <a:lnSpc>
                  <a:spcPts val="3562"/>
                </a:lnSpc>
                <a:buFont typeface="Arial"/>
                <a:buChar char="•"/>
              </a:pPr>
              <a:r>
                <a:rPr lang="en-US" sz="2187" b="1">
                  <a:solidFill>
                    <a:srgbClr val="272525"/>
                  </a:solidFill>
                  <a:latin typeface="Inter Bold"/>
                  <a:ea typeface="Inter Bold"/>
                  <a:cs typeface="Inter Bold"/>
                  <a:sym typeface="Inter Bold"/>
                </a:rPr>
                <a:t>Cylinders, displacement, weight:</a:t>
              </a:r>
              <a:r>
                <a:rPr lang="en-US" sz="2187">
                  <a:solidFill>
                    <a:srgbClr val="272525"/>
                  </a:solidFill>
                  <a:latin typeface="Inter"/>
                  <a:ea typeface="Inter"/>
                  <a:cs typeface="Inter"/>
                  <a:sym typeface="Inter"/>
                </a:rPr>
                <a:t> Wide interquartile ranges, indicating large variations.</a:t>
              </a:r>
            </a:p>
          </p:txBody>
        </p:sp>
      </p:grpSp>
      <p:grpSp>
        <p:nvGrpSpPr>
          <p:cNvPr id="18" name="Group 18"/>
          <p:cNvGrpSpPr/>
          <p:nvPr/>
        </p:nvGrpSpPr>
        <p:grpSpPr>
          <a:xfrm>
            <a:off x="9499401" y="5603974"/>
            <a:ext cx="7805886" cy="907256"/>
            <a:chOff x="0" y="0"/>
            <a:chExt cx="10407848" cy="1209675"/>
          </a:xfrm>
        </p:grpSpPr>
        <p:sp>
          <p:nvSpPr>
            <p:cNvPr id="19" name="Freeform 19"/>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20" name="TextBox 20"/>
            <p:cNvSpPr txBox="1"/>
            <p:nvPr/>
          </p:nvSpPr>
          <p:spPr>
            <a:xfrm>
              <a:off x="0" y="-85725"/>
              <a:ext cx="10407848" cy="1295400"/>
            </a:xfrm>
            <a:prstGeom prst="rect">
              <a:avLst/>
            </a:prstGeom>
          </p:spPr>
          <p:txBody>
            <a:bodyPr lIns="0" tIns="0" rIns="0" bIns="0" rtlCol="0" anchor="t"/>
            <a:lstStyle/>
            <a:p>
              <a:pPr marL="329902" lvl="1" indent="-164951" algn="l">
                <a:lnSpc>
                  <a:spcPts val="3562"/>
                </a:lnSpc>
                <a:buFont typeface="Arial"/>
                <a:buChar char="•"/>
              </a:pPr>
              <a:r>
                <a:rPr lang="en-US" sz="2187" b="1">
                  <a:solidFill>
                    <a:srgbClr val="272525"/>
                  </a:solidFill>
                  <a:latin typeface="Inter Bold"/>
                  <a:ea typeface="Inter Bold"/>
                  <a:cs typeface="Inter Bold"/>
                  <a:sym typeface="Inter Bold"/>
                </a:rPr>
                <a:t>Model year &amp; origin:</a:t>
              </a:r>
              <a:r>
                <a:rPr lang="en-US" sz="2187">
                  <a:solidFill>
                    <a:srgbClr val="272525"/>
                  </a:solidFill>
                  <a:latin typeface="Inter"/>
                  <a:ea typeface="Inter"/>
                  <a:cs typeface="Inter"/>
                  <a:sym typeface="Inter"/>
                </a:rPr>
                <a:t> Discrete distributions with fewer variations.</a:t>
              </a:r>
            </a:p>
          </p:txBody>
        </p:sp>
      </p:grpSp>
      <p:grpSp>
        <p:nvGrpSpPr>
          <p:cNvPr id="21" name="Group 21"/>
          <p:cNvGrpSpPr/>
          <p:nvPr/>
        </p:nvGrpSpPr>
        <p:grpSpPr>
          <a:xfrm>
            <a:off x="9499401" y="6610350"/>
            <a:ext cx="7805886" cy="907256"/>
            <a:chOff x="0" y="0"/>
            <a:chExt cx="10407848" cy="1209675"/>
          </a:xfrm>
        </p:grpSpPr>
        <p:sp>
          <p:nvSpPr>
            <p:cNvPr id="22" name="Freeform 22"/>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23" name="TextBox 23"/>
            <p:cNvSpPr txBox="1"/>
            <p:nvPr/>
          </p:nvSpPr>
          <p:spPr>
            <a:xfrm>
              <a:off x="0" y="-85725"/>
              <a:ext cx="10407848" cy="1295400"/>
            </a:xfrm>
            <a:prstGeom prst="rect">
              <a:avLst/>
            </a:prstGeom>
          </p:spPr>
          <p:txBody>
            <a:bodyPr lIns="0" tIns="0" rIns="0" bIns="0" rtlCol="0" anchor="t"/>
            <a:lstStyle/>
            <a:p>
              <a:pPr marL="329902" lvl="1" indent="-164951" algn="l">
                <a:lnSpc>
                  <a:spcPts val="3562"/>
                </a:lnSpc>
                <a:buFont typeface="Arial"/>
                <a:buChar char="•"/>
              </a:pPr>
              <a:r>
                <a:rPr lang="en-US" sz="2187" b="1">
                  <a:solidFill>
                    <a:srgbClr val="272525"/>
                  </a:solidFill>
                  <a:latin typeface="Inter Bold"/>
                  <a:ea typeface="Inter Bold"/>
                  <a:cs typeface="Inter Bold"/>
                  <a:sym typeface="Inter Bold"/>
                </a:rPr>
                <a:t>Acceleration &amp; horsepower:</a:t>
              </a:r>
              <a:r>
                <a:rPr lang="en-US" sz="2187">
                  <a:solidFill>
                    <a:srgbClr val="272525"/>
                  </a:solidFill>
                  <a:latin typeface="Inter"/>
                  <a:ea typeface="Inter"/>
                  <a:cs typeface="Inter"/>
                  <a:sym typeface="Inter"/>
                </a:rPr>
                <a:t> Have noticeable outliers, suggesting some extreme values.</a:t>
              </a:r>
            </a:p>
          </p:txBody>
        </p:sp>
      </p:grpSp>
      <p:grpSp>
        <p:nvGrpSpPr>
          <p:cNvPr id="24" name="Group 24"/>
          <p:cNvGrpSpPr/>
          <p:nvPr/>
        </p:nvGrpSpPr>
        <p:grpSpPr>
          <a:xfrm>
            <a:off x="9499401" y="7772697"/>
            <a:ext cx="7805886" cy="907256"/>
            <a:chOff x="0" y="0"/>
            <a:chExt cx="10407848" cy="1209675"/>
          </a:xfrm>
        </p:grpSpPr>
        <p:sp>
          <p:nvSpPr>
            <p:cNvPr id="25" name="Freeform 25"/>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26" name="TextBox 26"/>
            <p:cNvSpPr txBox="1"/>
            <p:nvPr/>
          </p:nvSpPr>
          <p:spPr>
            <a:xfrm>
              <a:off x="0" y="-85725"/>
              <a:ext cx="10407848" cy="1295400"/>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These boxplots highlight variability and potential outliers in the dataset, aiding in preprocessing decisions.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61961"/>
              </a:srgbClr>
            </a:solidFill>
          </p:spPr>
        </p:sp>
      </p:grpSp>
      <p:grpSp>
        <p:nvGrpSpPr>
          <p:cNvPr id="5" name="Group 5"/>
          <p:cNvGrpSpPr/>
          <p:nvPr/>
        </p:nvGrpSpPr>
        <p:grpSpPr>
          <a:xfrm>
            <a:off x="935088" y="975122"/>
            <a:ext cx="7882979" cy="534292"/>
            <a:chOff x="0" y="0"/>
            <a:chExt cx="10510638" cy="712390"/>
          </a:xfrm>
        </p:grpSpPr>
        <p:sp>
          <p:nvSpPr>
            <p:cNvPr id="6" name="Freeform 6"/>
            <p:cNvSpPr/>
            <p:nvPr/>
          </p:nvSpPr>
          <p:spPr>
            <a:xfrm>
              <a:off x="0" y="0"/>
              <a:ext cx="10510638" cy="712390"/>
            </a:xfrm>
            <a:custGeom>
              <a:avLst/>
              <a:gdLst/>
              <a:ahLst/>
              <a:cxnLst/>
              <a:rect l="l" t="t" r="r" b="b"/>
              <a:pathLst>
                <a:path w="10510638" h="712390">
                  <a:moveTo>
                    <a:pt x="0" y="0"/>
                  </a:moveTo>
                  <a:lnTo>
                    <a:pt x="10510638" y="0"/>
                  </a:lnTo>
                  <a:lnTo>
                    <a:pt x="10510638" y="712390"/>
                  </a:lnTo>
                  <a:lnTo>
                    <a:pt x="0" y="712390"/>
                  </a:lnTo>
                  <a:close/>
                </a:path>
              </a:pathLst>
            </a:custGeom>
            <a:solidFill>
              <a:srgbClr val="000000">
                <a:alpha val="0"/>
              </a:srgbClr>
            </a:solidFill>
          </p:spPr>
        </p:sp>
        <p:sp>
          <p:nvSpPr>
            <p:cNvPr id="7" name="TextBox 7"/>
            <p:cNvSpPr txBox="1"/>
            <p:nvPr/>
          </p:nvSpPr>
          <p:spPr>
            <a:xfrm>
              <a:off x="0" y="-95250"/>
              <a:ext cx="10510638" cy="807640"/>
            </a:xfrm>
            <a:prstGeom prst="rect">
              <a:avLst/>
            </a:prstGeom>
          </p:spPr>
          <p:txBody>
            <a:bodyPr lIns="0" tIns="0" rIns="0" bIns="0" rtlCol="0" anchor="t"/>
            <a:lstStyle/>
            <a:p>
              <a:pPr algn="l">
                <a:lnSpc>
                  <a:spcPts val="4187"/>
                </a:lnSpc>
              </a:pPr>
              <a:r>
                <a:rPr lang="en-US" sz="2625" b="1">
                  <a:solidFill>
                    <a:srgbClr val="272525"/>
                  </a:solidFill>
                  <a:latin typeface="Inter Bold"/>
                  <a:ea typeface="Inter Bold"/>
                  <a:cs typeface="Inter Bold"/>
                  <a:sym typeface="Inter Bold"/>
                </a:rPr>
                <a:t>scatter plots</a:t>
              </a:r>
            </a:p>
          </p:txBody>
        </p:sp>
      </p:grpSp>
      <p:grpSp>
        <p:nvGrpSpPr>
          <p:cNvPr id="8" name="Group 8"/>
          <p:cNvGrpSpPr/>
          <p:nvPr/>
        </p:nvGrpSpPr>
        <p:grpSpPr>
          <a:xfrm>
            <a:off x="935088" y="1749772"/>
            <a:ext cx="7882979" cy="1282304"/>
            <a:chOff x="0" y="0"/>
            <a:chExt cx="10510638" cy="1709738"/>
          </a:xfrm>
        </p:grpSpPr>
        <p:sp>
          <p:nvSpPr>
            <p:cNvPr id="9" name="Freeform 9"/>
            <p:cNvSpPr/>
            <p:nvPr/>
          </p:nvSpPr>
          <p:spPr>
            <a:xfrm>
              <a:off x="0" y="0"/>
              <a:ext cx="10510638" cy="1709738"/>
            </a:xfrm>
            <a:custGeom>
              <a:avLst/>
              <a:gdLst/>
              <a:ahLst/>
              <a:cxnLst/>
              <a:rect l="l" t="t" r="r" b="b"/>
              <a:pathLst>
                <a:path w="10510638" h="1709738">
                  <a:moveTo>
                    <a:pt x="0" y="0"/>
                  </a:moveTo>
                  <a:lnTo>
                    <a:pt x="10510638" y="0"/>
                  </a:lnTo>
                  <a:lnTo>
                    <a:pt x="10510638" y="1709738"/>
                  </a:lnTo>
                  <a:lnTo>
                    <a:pt x="0" y="1709738"/>
                  </a:lnTo>
                  <a:close/>
                </a:path>
              </a:pathLst>
            </a:custGeom>
            <a:solidFill>
              <a:srgbClr val="000000">
                <a:alpha val="0"/>
              </a:srgbClr>
            </a:solidFill>
          </p:spPr>
        </p:sp>
        <p:sp>
          <p:nvSpPr>
            <p:cNvPr id="10" name="TextBox 10"/>
            <p:cNvSpPr txBox="1"/>
            <p:nvPr/>
          </p:nvSpPr>
          <p:spPr>
            <a:xfrm>
              <a:off x="0" y="-95250"/>
              <a:ext cx="10510638" cy="1804988"/>
            </a:xfrm>
            <a:prstGeom prst="rect">
              <a:avLst/>
            </a:prstGeom>
          </p:spPr>
          <p:txBody>
            <a:bodyPr lIns="0" tIns="0" rIns="0" bIns="0" rtlCol="0" anchor="t"/>
            <a:lstStyle/>
            <a:p>
              <a:pPr algn="l">
                <a:lnSpc>
                  <a:spcPts val="3312"/>
                </a:lnSpc>
              </a:pPr>
              <a:r>
                <a:rPr lang="en-US" sz="2062">
                  <a:solidFill>
                    <a:srgbClr val="272525"/>
                  </a:solidFill>
                  <a:latin typeface="Inter"/>
                  <a:ea typeface="Inter"/>
                  <a:cs typeface="Inter"/>
                  <a:sym typeface="Inter"/>
                </a:rPr>
                <a:t>This image presents </a:t>
              </a:r>
              <a:r>
                <a:rPr lang="en-US" sz="2062" b="1">
                  <a:solidFill>
                    <a:srgbClr val="272525"/>
                  </a:solidFill>
                  <a:latin typeface="Inter Bold"/>
                  <a:ea typeface="Inter Bold"/>
                  <a:cs typeface="Inter Bold"/>
                  <a:sym typeface="Inter Bold"/>
                </a:rPr>
                <a:t>scatter plots</a:t>
              </a:r>
              <a:r>
                <a:rPr lang="en-US" sz="2062">
                  <a:solidFill>
                    <a:srgbClr val="272525"/>
                  </a:solidFill>
                  <a:latin typeface="Inter"/>
                  <a:ea typeface="Inter"/>
                  <a:cs typeface="Inter"/>
                  <a:sym typeface="Inter"/>
                </a:rPr>
                <a:t> illustrating the relationships between </a:t>
              </a:r>
              <a:r>
                <a:rPr lang="en-US" sz="2062" b="1">
                  <a:solidFill>
                    <a:srgbClr val="272525"/>
                  </a:solidFill>
                  <a:latin typeface="Inter Bold"/>
                  <a:ea typeface="Inter Bold"/>
                  <a:cs typeface="Inter Bold"/>
                  <a:sym typeface="Inter Bold"/>
                </a:rPr>
                <a:t>miles per gallon (MPG)</a:t>
              </a:r>
              <a:r>
                <a:rPr lang="en-US" sz="2062">
                  <a:solidFill>
                    <a:srgbClr val="272525"/>
                  </a:solidFill>
                  <a:latin typeface="Inter"/>
                  <a:ea typeface="Inter"/>
                  <a:cs typeface="Inter"/>
                  <a:sym typeface="Inter"/>
                </a:rPr>
                <a:t> and various vehicle attributes.</a:t>
              </a:r>
            </a:p>
          </p:txBody>
        </p:sp>
      </p:grpSp>
      <p:grpSp>
        <p:nvGrpSpPr>
          <p:cNvPr id="11" name="Group 11"/>
          <p:cNvGrpSpPr/>
          <p:nvPr/>
        </p:nvGrpSpPr>
        <p:grpSpPr>
          <a:xfrm>
            <a:off x="935088" y="3299222"/>
            <a:ext cx="4208412" cy="526107"/>
            <a:chOff x="0" y="0"/>
            <a:chExt cx="5611217" cy="701477"/>
          </a:xfrm>
        </p:grpSpPr>
        <p:sp>
          <p:nvSpPr>
            <p:cNvPr id="12" name="Freeform 12"/>
            <p:cNvSpPr/>
            <p:nvPr/>
          </p:nvSpPr>
          <p:spPr>
            <a:xfrm>
              <a:off x="0" y="0"/>
              <a:ext cx="5611217" cy="701477"/>
            </a:xfrm>
            <a:custGeom>
              <a:avLst/>
              <a:gdLst/>
              <a:ahLst/>
              <a:cxnLst/>
              <a:rect l="l" t="t" r="r" b="b"/>
              <a:pathLst>
                <a:path w="5611217" h="701477">
                  <a:moveTo>
                    <a:pt x="0" y="0"/>
                  </a:moveTo>
                  <a:lnTo>
                    <a:pt x="5611217" y="0"/>
                  </a:lnTo>
                  <a:lnTo>
                    <a:pt x="5611217" y="701477"/>
                  </a:lnTo>
                  <a:lnTo>
                    <a:pt x="0" y="701477"/>
                  </a:lnTo>
                  <a:close/>
                </a:path>
              </a:pathLst>
            </a:custGeom>
            <a:solidFill>
              <a:srgbClr val="000000">
                <a:alpha val="0"/>
              </a:srgbClr>
            </a:solidFill>
          </p:spPr>
        </p:sp>
        <p:sp>
          <p:nvSpPr>
            <p:cNvPr id="13" name="TextBox 13"/>
            <p:cNvSpPr txBox="1"/>
            <p:nvPr/>
          </p:nvSpPr>
          <p:spPr>
            <a:xfrm>
              <a:off x="0" y="-28575"/>
              <a:ext cx="5611217" cy="730052"/>
            </a:xfrm>
            <a:prstGeom prst="rect">
              <a:avLst/>
            </a:prstGeom>
          </p:spPr>
          <p:txBody>
            <a:bodyPr lIns="0" tIns="0" rIns="0" bIns="0" rtlCol="0" anchor="t"/>
            <a:lstStyle/>
            <a:p>
              <a:pPr algn="l">
                <a:lnSpc>
                  <a:spcPts val="4125"/>
                </a:lnSpc>
              </a:pPr>
              <a:r>
                <a:rPr lang="en-US" sz="3312">
                  <a:solidFill>
                    <a:srgbClr val="000000"/>
                  </a:solidFill>
                  <a:latin typeface="Petrona"/>
                  <a:ea typeface="Petrona"/>
                  <a:cs typeface="Petrona"/>
                  <a:sym typeface="Petrona"/>
                </a:rPr>
                <a:t>Observations:</a:t>
              </a:r>
            </a:p>
          </p:txBody>
        </p:sp>
      </p:grpSp>
      <p:grpSp>
        <p:nvGrpSpPr>
          <p:cNvPr id="14" name="Group 14"/>
          <p:cNvGrpSpPr/>
          <p:nvPr/>
        </p:nvGrpSpPr>
        <p:grpSpPr>
          <a:xfrm>
            <a:off x="935088" y="4092476"/>
            <a:ext cx="7882979" cy="854869"/>
            <a:chOff x="0" y="0"/>
            <a:chExt cx="10510638" cy="1139825"/>
          </a:xfrm>
        </p:grpSpPr>
        <p:sp>
          <p:nvSpPr>
            <p:cNvPr id="15" name="Freeform 15"/>
            <p:cNvSpPr/>
            <p:nvPr/>
          </p:nvSpPr>
          <p:spPr>
            <a:xfrm>
              <a:off x="0" y="0"/>
              <a:ext cx="10510638" cy="1139825"/>
            </a:xfrm>
            <a:custGeom>
              <a:avLst/>
              <a:gdLst/>
              <a:ahLst/>
              <a:cxnLst/>
              <a:rect l="l" t="t" r="r" b="b"/>
              <a:pathLst>
                <a:path w="10510638" h="1139825">
                  <a:moveTo>
                    <a:pt x="0" y="0"/>
                  </a:moveTo>
                  <a:lnTo>
                    <a:pt x="10510638" y="0"/>
                  </a:lnTo>
                  <a:lnTo>
                    <a:pt x="10510638" y="1139825"/>
                  </a:lnTo>
                  <a:lnTo>
                    <a:pt x="0" y="1139825"/>
                  </a:lnTo>
                  <a:close/>
                </a:path>
              </a:pathLst>
            </a:custGeom>
            <a:solidFill>
              <a:srgbClr val="000000">
                <a:alpha val="0"/>
              </a:srgbClr>
            </a:solidFill>
          </p:spPr>
        </p:sp>
        <p:sp>
          <p:nvSpPr>
            <p:cNvPr id="16" name="TextBox 16"/>
            <p:cNvSpPr txBox="1"/>
            <p:nvPr/>
          </p:nvSpPr>
          <p:spPr>
            <a:xfrm>
              <a:off x="0" y="-95250"/>
              <a:ext cx="10510638" cy="1235075"/>
            </a:xfrm>
            <a:prstGeom prst="rect">
              <a:avLst/>
            </a:prstGeom>
          </p:spPr>
          <p:txBody>
            <a:bodyPr lIns="0" tIns="0" rIns="0" bIns="0" rtlCol="0" anchor="t"/>
            <a:lstStyle/>
            <a:p>
              <a:pPr marL="311051" lvl="1" indent="-155525" algn="l">
                <a:lnSpc>
                  <a:spcPts val="3312"/>
                </a:lnSpc>
                <a:buFont typeface="Arial"/>
                <a:buChar char="•"/>
              </a:pPr>
              <a:r>
                <a:rPr lang="en-US" sz="2062" b="1">
                  <a:solidFill>
                    <a:srgbClr val="272525"/>
                  </a:solidFill>
                  <a:latin typeface="Inter Bold"/>
                  <a:ea typeface="Inter Bold"/>
                  <a:cs typeface="Inter Bold"/>
                  <a:sym typeface="Inter Bold"/>
                </a:rPr>
                <a:t>MPG vs Cylinders &amp; Origin:</a:t>
              </a:r>
              <a:r>
                <a:rPr lang="en-US" sz="2062">
                  <a:solidFill>
                    <a:srgbClr val="272525"/>
                  </a:solidFill>
                  <a:latin typeface="Inter"/>
                  <a:ea typeface="Inter"/>
                  <a:cs typeface="Inter"/>
                  <a:sym typeface="Inter"/>
                </a:rPr>
                <a:t> Discrete clusters suggest categorical relationships.</a:t>
              </a:r>
            </a:p>
          </p:txBody>
        </p:sp>
      </p:grpSp>
      <p:grpSp>
        <p:nvGrpSpPr>
          <p:cNvPr id="17" name="Group 17"/>
          <p:cNvGrpSpPr/>
          <p:nvPr/>
        </p:nvGrpSpPr>
        <p:grpSpPr>
          <a:xfrm>
            <a:off x="935088" y="5040809"/>
            <a:ext cx="7882979" cy="1282304"/>
            <a:chOff x="0" y="0"/>
            <a:chExt cx="10510638" cy="1709738"/>
          </a:xfrm>
        </p:grpSpPr>
        <p:sp>
          <p:nvSpPr>
            <p:cNvPr id="18" name="Freeform 18"/>
            <p:cNvSpPr/>
            <p:nvPr/>
          </p:nvSpPr>
          <p:spPr>
            <a:xfrm>
              <a:off x="0" y="0"/>
              <a:ext cx="10510638" cy="1709738"/>
            </a:xfrm>
            <a:custGeom>
              <a:avLst/>
              <a:gdLst/>
              <a:ahLst/>
              <a:cxnLst/>
              <a:rect l="l" t="t" r="r" b="b"/>
              <a:pathLst>
                <a:path w="10510638" h="1709738">
                  <a:moveTo>
                    <a:pt x="0" y="0"/>
                  </a:moveTo>
                  <a:lnTo>
                    <a:pt x="10510638" y="0"/>
                  </a:lnTo>
                  <a:lnTo>
                    <a:pt x="10510638" y="1709738"/>
                  </a:lnTo>
                  <a:lnTo>
                    <a:pt x="0" y="1709738"/>
                  </a:lnTo>
                  <a:close/>
                </a:path>
              </a:pathLst>
            </a:custGeom>
            <a:solidFill>
              <a:srgbClr val="000000">
                <a:alpha val="0"/>
              </a:srgbClr>
            </a:solidFill>
          </p:spPr>
        </p:sp>
        <p:sp>
          <p:nvSpPr>
            <p:cNvPr id="19" name="TextBox 19"/>
            <p:cNvSpPr txBox="1"/>
            <p:nvPr/>
          </p:nvSpPr>
          <p:spPr>
            <a:xfrm>
              <a:off x="0" y="-95250"/>
              <a:ext cx="10510638" cy="1804988"/>
            </a:xfrm>
            <a:prstGeom prst="rect">
              <a:avLst/>
            </a:prstGeom>
          </p:spPr>
          <p:txBody>
            <a:bodyPr lIns="0" tIns="0" rIns="0" bIns="0" rtlCol="0" anchor="t"/>
            <a:lstStyle/>
            <a:p>
              <a:pPr marL="311051" lvl="1" indent="-155525" algn="l">
                <a:lnSpc>
                  <a:spcPts val="3312"/>
                </a:lnSpc>
                <a:buFont typeface="Arial"/>
                <a:buChar char="•"/>
              </a:pPr>
              <a:r>
                <a:rPr lang="en-US" sz="2062" b="1">
                  <a:solidFill>
                    <a:srgbClr val="272525"/>
                  </a:solidFill>
                  <a:latin typeface="Inter Bold"/>
                  <a:ea typeface="Inter Bold"/>
                  <a:cs typeface="Inter Bold"/>
                  <a:sym typeface="Inter Bold"/>
                </a:rPr>
                <a:t>MPG vs Displacement, Horsepower, Weight:</a:t>
              </a:r>
              <a:r>
                <a:rPr lang="en-US" sz="2062">
                  <a:solidFill>
                    <a:srgbClr val="272525"/>
                  </a:solidFill>
                  <a:latin typeface="Inter"/>
                  <a:ea typeface="Inter"/>
                  <a:cs typeface="Inter"/>
                  <a:sym typeface="Inter"/>
                </a:rPr>
                <a:t> Strong negative correlations—higher values in these features lead to lower MPG.</a:t>
              </a:r>
            </a:p>
          </p:txBody>
        </p:sp>
      </p:grpSp>
      <p:grpSp>
        <p:nvGrpSpPr>
          <p:cNvPr id="20" name="Group 20"/>
          <p:cNvGrpSpPr/>
          <p:nvPr/>
        </p:nvGrpSpPr>
        <p:grpSpPr>
          <a:xfrm>
            <a:off x="935088" y="6416576"/>
            <a:ext cx="7882979" cy="854869"/>
            <a:chOff x="0" y="0"/>
            <a:chExt cx="10510638" cy="1139825"/>
          </a:xfrm>
        </p:grpSpPr>
        <p:sp>
          <p:nvSpPr>
            <p:cNvPr id="21" name="Freeform 21"/>
            <p:cNvSpPr/>
            <p:nvPr/>
          </p:nvSpPr>
          <p:spPr>
            <a:xfrm>
              <a:off x="0" y="0"/>
              <a:ext cx="10510638" cy="1139825"/>
            </a:xfrm>
            <a:custGeom>
              <a:avLst/>
              <a:gdLst/>
              <a:ahLst/>
              <a:cxnLst/>
              <a:rect l="l" t="t" r="r" b="b"/>
              <a:pathLst>
                <a:path w="10510638" h="1139825">
                  <a:moveTo>
                    <a:pt x="0" y="0"/>
                  </a:moveTo>
                  <a:lnTo>
                    <a:pt x="10510638" y="0"/>
                  </a:lnTo>
                  <a:lnTo>
                    <a:pt x="10510638" y="1139825"/>
                  </a:lnTo>
                  <a:lnTo>
                    <a:pt x="0" y="1139825"/>
                  </a:lnTo>
                  <a:close/>
                </a:path>
              </a:pathLst>
            </a:custGeom>
            <a:solidFill>
              <a:srgbClr val="000000">
                <a:alpha val="0"/>
              </a:srgbClr>
            </a:solidFill>
          </p:spPr>
        </p:sp>
        <p:sp>
          <p:nvSpPr>
            <p:cNvPr id="22" name="TextBox 22"/>
            <p:cNvSpPr txBox="1"/>
            <p:nvPr/>
          </p:nvSpPr>
          <p:spPr>
            <a:xfrm>
              <a:off x="0" y="-95250"/>
              <a:ext cx="10510638" cy="1235075"/>
            </a:xfrm>
            <a:prstGeom prst="rect">
              <a:avLst/>
            </a:prstGeom>
          </p:spPr>
          <p:txBody>
            <a:bodyPr lIns="0" tIns="0" rIns="0" bIns="0" rtlCol="0" anchor="t"/>
            <a:lstStyle/>
            <a:p>
              <a:pPr marL="311051" lvl="1" indent="-155525" algn="l">
                <a:lnSpc>
                  <a:spcPts val="3312"/>
                </a:lnSpc>
                <a:buFont typeface="Arial"/>
                <a:buChar char="•"/>
              </a:pPr>
              <a:r>
                <a:rPr lang="en-US" sz="2062" b="1">
                  <a:solidFill>
                    <a:srgbClr val="272525"/>
                  </a:solidFill>
                  <a:latin typeface="Inter Bold"/>
                  <a:ea typeface="Inter Bold"/>
                  <a:cs typeface="Inter Bold"/>
                  <a:sym typeface="Inter Bold"/>
                </a:rPr>
                <a:t>MPG vs Acceleration:</a:t>
              </a:r>
              <a:r>
                <a:rPr lang="en-US" sz="2062">
                  <a:solidFill>
                    <a:srgbClr val="272525"/>
                  </a:solidFill>
                  <a:latin typeface="Inter"/>
                  <a:ea typeface="Inter"/>
                  <a:cs typeface="Inter"/>
                  <a:sym typeface="Inter"/>
                </a:rPr>
                <a:t> Weak correlation, suggesting acceleration has minimal impact on MPG.</a:t>
              </a:r>
            </a:p>
          </p:txBody>
        </p:sp>
      </p:grpSp>
      <p:grpSp>
        <p:nvGrpSpPr>
          <p:cNvPr id="23" name="Group 23"/>
          <p:cNvGrpSpPr/>
          <p:nvPr/>
        </p:nvGrpSpPr>
        <p:grpSpPr>
          <a:xfrm>
            <a:off x="935088" y="7364909"/>
            <a:ext cx="7882979" cy="854869"/>
            <a:chOff x="0" y="0"/>
            <a:chExt cx="10510638" cy="1139825"/>
          </a:xfrm>
        </p:grpSpPr>
        <p:sp>
          <p:nvSpPr>
            <p:cNvPr id="24" name="Freeform 24"/>
            <p:cNvSpPr/>
            <p:nvPr/>
          </p:nvSpPr>
          <p:spPr>
            <a:xfrm>
              <a:off x="0" y="0"/>
              <a:ext cx="10510638" cy="1139825"/>
            </a:xfrm>
            <a:custGeom>
              <a:avLst/>
              <a:gdLst/>
              <a:ahLst/>
              <a:cxnLst/>
              <a:rect l="l" t="t" r="r" b="b"/>
              <a:pathLst>
                <a:path w="10510638" h="1139825">
                  <a:moveTo>
                    <a:pt x="0" y="0"/>
                  </a:moveTo>
                  <a:lnTo>
                    <a:pt x="10510638" y="0"/>
                  </a:lnTo>
                  <a:lnTo>
                    <a:pt x="10510638" y="1139825"/>
                  </a:lnTo>
                  <a:lnTo>
                    <a:pt x="0" y="1139825"/>
                  </a:lnTo>
                  <a:close/>
                </a:path>
              </a:pathLst>
            </a:custGeom>
            <a:solidFill>
              <a:srgbClr val="000000">
                <a:alpha val="0"/>
              </a:srgbClr>
            </a:solidFill>
          </p:spPr>
        </p:sp>
        <p:sp>
          <p:nvSpPr>
            <p:cNvPr id="25" name="TextBox 25"/>
            <p:cNvSpPr txBox="1"/>
            <p:nvPr/>
          </p:nvSpPr>
          <p:spPr>
            <a:xfrm>
              <a:off x="0" y="-95250"/>
              <a:ext cx="10510638" cy="1235075"/>
            </a:xfrm>
            <a:prstGeom prst="rect">
              <a:avLst/>
            </a:prstGeom>
          </p:spPr>
          <p:txBody>
            <a:bodyPr lIns="0" tIns="0" rIns="0" bIns="0" rtlCol="0" anchor="t"/>
            <a:lstStyle/>
            <a:p>
              <a:pPr marL="311051" lvl="1" indent="-155525" algn="l">
                <a:lnSpc>
                  <a:spcPts val="3312"/>
                </a:lnSpc>
                <a:buFont typeface="Arial"/>
                <a:buChar char="•"/>
              </a:pPr>
              <a:r>
                <a:rPr lang="en-US" sz="2062" b="1">
                  <a:solidFill>
                    <a:srgbClr val="272525"/>
                  </a:solidFill>
                  <a:latin typeface="Inter Bold"/>
                  <a:ea typeface="Inter Bold"/>
                  <a:cs typeface="Inter Bold"/>
                  <a:sym typeface="Inter Bold"/>
                </a:rPr>
                <a:t>MPG vs Model Year:</a:t>
              </a:r>
              <a:r>
                <a:rPr lang="en-US" sz="2062">
                  <a:solidFill>
                    <a:srgbClr val="272525"/>
                  </a:solidFill>
                  <a:latin typeface="Inter"/>
                  <a:ea typeface="Inter"/>
                  <a:cs typeface="Inter"/>
                  <a:sym typeface="Inter"/>
                </a:rPr>
                <a:t> Positive correlation—newer models tend to have higher MPG.</a:t>
              </a:r>
            </a:p>
          </p:txBody>
        </p:sp>
      </p:grpSp>
      <p:grpSp>
        <p:nvGrpSpPr>
          <p:cNvPr id="26" name="Group 26"/>
          <p:cNvGrpSpPr/>
          <p:nvPr/>
        </p:nvGrpSpPr>
        <p:grpSpPr>
          <a:xfrm>
            <a:off x="935088" y="8460135"/>
            <a:ext cx="7882979" cy="854869"/>
            <a:chOff x="0" y="0"/>
            <a:chExt cx="10510638" cy="1139825"/>
          </a:xfrm>
        </p:grpSpPr>
        <p:sp>
          <p:nvSpPr>
            <p:cNvPr id="27" name="Freeform 27"/>
            <p:cNvSpPr/>
            <p:nvPr/>
          </p:nvSpPr>
          <p:spPr>
            <a:xfrm>
              <a:off x="0" y="0"/>
              <a:ext cx="10510638" cy="1139825"/>
            </a:xfrm>
            <a:custGeom>
              <a:avLst/>
              <a:gdLst/>
              <a:ahLst/>
              <a:cxnLst/>
              <a:rect l="l" t="t" r="r" b="b"/>
              <a:pathLst>
                <a:path w="10510638" h="1139825">
                  <a:moveTo>
                    <a:pt x="0" y="0"/>
                  </a:moveTo>
                  <a:lnTo>
                    <a:pt x="10510638" y="0"/>
                  </a:lnTo>
                  <a:lnTo>
                    <a:pt x="10510638" y="1139825"/>
                  </a:lnTo>
                  <a:lnTo>
                    <a:pt x="0" y="1139825"/>
                  </a:lnTo>
                  <a:close/>
                </a:path>
              </a:pathLst>
            </a:custGeom>
            <a:solidFill>
              <a:srgbClr val="000000">
                <a:alpha val="0"/>
              </a:srgbClr>
            </a:solidFill>
          </p:spPr>
        </p:sp>
        <p:sp>
          <p:nvSpPr>
            <p:cNvPr id="28" name="TextBox 28"/>
            <p:cNvSpPr txBox="1"/>
            <p:nvPr/>
          </p:nvSpPr>
          <p:spPr>
            <a:xfrm>
              <a:off x="0" y="-95250"/>
              <a:ext cx="10510638" cy="1235075"/>
            </a:xfrm>
            <a:prstGeom prst="rect">
              <a:avLst/>
            </a:prstGeom>
          </p:spPr>
          <p:txBody>
            <a:bodyPr lIns="0" tIns="0" rIns="0" bIns="0" rtlCol="0" anchor="t"/>
            <a:lstStyle/>
            <a:p>
              <a:pPr algn="l">
                <a:lnSpc>
                  <a:spcPts val="3312"/>
                </a:lnSpc>
              </a:pPr>
              <a:r>
                <a:rPr lang="en-US" sz="2062">
                  <a:solidFill>
                    <a:srgbClr val="272525"/>
                  </a:solidFill>
                  <a:latin typeface="Inter"/>
                  <a:ea typeface="Inter"/>
                  <a:cs typeface="Inter"/>
                  <a:sym typeface="Inter"/>
                </a:rPr>
                <a:t>These scatter plots help identify key predictors for fuel efficiency analysis.</a:t>
              </a:r>
            </a:p>
          </p:txBody>
        </p:sp>
      </p:grpSp>
      <p:sp>
        <p:nvSpPr>
          <p:cNvPr id="29" name="Freeform 29" descr="preencoded.png"/>
          <p:cNvSpPr/>
          <p:nvPr/>
        </p:nvSpPr>
        <p:spPr>
          <a:xfrm>
            <a:off x="9479459" y="3122489"/>
            <a:ext cx="7779841" cy="5118943"/>
          </a:xfrm>
          <a:custGeom>
            <a:avLst/>
            <a:gdLst/>
            <a:ahLst/>
            <a:cxnLst/>
            <a:rect l="l" t="t" r="r" b="b"/>
            <a:pathLst>
              <a:path w="7779841" h="5118943">
                <a:moveTo>
                  <a:pt x="0" y="0"/>
                </a:moveTo>
                <a:lnTo>
                  <a:pt x="7779841" y="0"/>
                </a:lnTo>
                <a:lnTo>
                  <a:pt x="7779841" y="5118943"/>
                </a:lnTo>
                <a:lnTo>
                  <a:pt x="0" y="5118943"/>
                </a:lnTo>
                <a:lnTo>
                  <a:pt x="0" y="0"/>
                </a:lnTo>
                <a:close/>
              </a:path>
            </a:pathLst>
          </a:custGeom>
          <a:blipFill>
            <a:blip r:embed="rId4"/>
            <a:stretch>
              <a:fillRect l="-349" t="-2755" r="-349"/>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58431"/>
              </a:srgbClr>
            </a:solidFill>
          </p:spPr>
        </p:sp>
      </p:grpSp>
      <p:sp>
        <p:nvSpPr>
          <p:cNvPr id="5" name="Freeform 5" descr="preencoded.png"/>
          <p:cNvSpPr/>
          <p:nvPr/>
        </p:nvSpPr>
        <p:spPr>
          <a:xfrm>
            <a:off x="403246" y="2695724"/>
            <a:ext cx="6801772" cy="4974081"/>
          </a:xfrm>
          <a:custGeom>
            <a:avLst/>
            <a:gdLst/>
            <a:ahLst/>
            <a:cxnLst/>
            <a:rect l="l" t="t" r="r" b="b"/>
            <a:pathLst>
              <a:path w="6801772" h="4974081">
                <a:moveTo>
                  <a:pt x="0" y="0"/>
                </a:moveTo>
                <a:lnTo>
                  <a:pt x="6801772" y="0"/>
                </a:lnTo>
                <a:lnTo>
                  <a:pt x="6801772" y="4974080"/>
                </a:lnTo>
                <a:lnTo>
                  <a:pt x="0" y="4974080"/>
                </a:lnTo>
                <a:lnTo>
                  <a:pt x="0" y="0"/>
                </a:lnTo>
                <a:close/>
              </a:path>
            </a:pathLst>
          </a:custGeom>
          <a:blipFill>
            <a:blip r:embed="rId4"/>
            <a:stretch>
              <a:fillRect l="-1722" r="-626"/>
            </a:stretch>
          </a:blipFill>
        </p:spPr>
      </p:sp>
      <p:grpSp>
        <p:nvGrpSpPr>
          <p:cNvPr id="6" name="Group 6"/>
          <p:cNvGrpSpPr/>
          <p:nvPr/>
        </p:nvGrpSpPr>
        <p:grpSpPr>
          <a:xfrm>
            <a:off x="7794129" y="1023789"/>
            <a:ext cx="9522768" cy="560189"/>
            <a:chOff x="0" y="0"/>
            <a:chExt cx="12697023" cy="746918"/>
          </a:xfrm>
        </p:grpSpPr>
        <p:sp>
          <p:nvSpPr>
            <p:cNvPr id="7" name="Freeform 7"/>
            <p:cNvSpPr/>
            <p:nvPr/>
          </p:nvSpPr>
          <p:spPr>
            <a:xfrm>
              <a:off x="0" y="0"/>
              <a:ext cx="12697023" cy="746918"/>
            </a:xfrm>
            <a:custGeom>
              <a:avLst/>
              <a:gdLst/>
              <a:ahLst/>
              <a:cxnLst/>
              <a:rect l="l" t="t" r="r" b="b"/>
              <a:pathLst>
                <a:path w="12697023" h="746918">
                  <a:moveTo>
                    <a:pt x="0" y="0"/>
                  </a:moveTo>
                  <a:lnTo>
                    <a:pt x="12697023" y="0"/>
                  </a:lnTo>
                  <a:lnTo>
                    <a:pt x="12697023" y="746918"/>
                  </a:lnTo>
                  <a:lnTo>
                    <a:pt x="0" y="746918"/>
                  </a:lnTo>
                  <a:close/>
                </a:path>
              </a:pathLst>
            </a:custGeom>
            <a:solidFill>
              <a:srgbClr val="000000">
                <a:alpha val="0"/>
              </a:srgbClr>
            </a:solidFill>
          </p:spPr>
        </p:sp>
        <p:sp>
          <p:nvSpPr>
            <p:cNvPr id="8" name="TextBox 8"/>
            <p:cNvSpPr txBox="1"/>
            <p:nvPr/>
          </p:nvSpPr>
          <p:spPr>
            <a:xfrm>
              <a:off x="0" y="-104775"/>
              <a:ext cx="12697023" cy="851693"/>
            </a:xfrm>
            <a:prstGeom prst="rect">
              <a:avLst/>
            </a:prstGeom>
          </p:spPr>
          <p:txBody>
            <a:bodyPr lIns="0" tIns="0" rIns="0" bIns="0" rtlCol="0" anchor="t"/>
            <a:lstStyle/>
            <a:p>
              <a:pPr algn="l">
                <a:lnSpc>
                  <a:spcPts val="4375"/>
                </a:lnSpc>
              </a:pPr>
              <a:r>
                <a:rPr lang="en-US" sz="2750" b="1">
                  <a:solidFill>
                    <a:srgbClr val="272525"/>
                  </a:solidFill>
                  <a:latin typeface="Inter Bold"/>
                  <a:ea typeface="Inter Bold"/>
                  <a:cs typeface="Inter Bold"/>
                  <a:sym typeface="Inter Bold"/>
                </a:rPr>
                <a:t>Correlation Heatmap</a:t>
              </a:r>
            </a:p>
          </p:txBody>
        </p:sp>
      </p:grpSp>
      <p:grpSp>
        <p:nvGrpSpPr>
          <p:cNvPr id="9" name="Group 9"/>
          <p:cNvGrpSpPr/>
          <p:nvPr/>
        </p:nvGrpSpPr>
        <p:grpSpPr>
          <a:xfrm>
            <a:off x="7794129" y="1864072"/>
            <a:ext cx="4412456" cy="551557"/>
            <a:chOff x="0" y="0"/>
            <a:chExt cx="5883275" cy="735410"/>
          </a:xfrm>
        </p:grpSpPr>
        <p:sp>
          <p:nvSpPr>
            <p:cNvPr id="10" name="Freeform 10"/>
            <p:cNvSpPr/>
            <p:nvPr/>
          </p:nvSpPr>
          <p:spPr>
            <a:xfrm>
              <a:off x="0" y="0"/>
              <a:ext cx="5883275" cy="735410"/>
            </a:xfrm>
            <a:custGeom>
              <a:avLst/>
              <a:gdLst/>
              <a:ahLst/>
              <a:cxnLst/>
              <a:rect l="l" t="t" r="r" b="b"/>
              <a:pathLst>
                <a:path w="5883275" h="735410">
                  <a:moveTo>
                    <a:pt x="0" y="0"/>
                  </a:moveTo>
                  <a:lnTo>
                    <a:pt x="5883275" y="0"/>
                  </a:lnTo>
                  <a:lnTo>
                    <a:pt x="5883275" y="735410"/>
                  </a:lnTo>
                  <a:lnTo>
                    <a:pt x="0" y="735410"/>
                  </a:lnTo>
                  <a:close/>
                </a:path>
              </a:pathLst>
            </a:custGeom>
            <a:solidFill>
              <a:srgbClr val="000000">
                <a:alpha val="0"/>
              </a:srgbClr>
            </a:solidFill>
          </p:spPr>
        </p:sp>
        <p:sp>
          <p:nvSpPr>
            <p:cNvPr id="11" name="TextBox 11"/>
            <p:cNvSpPr txBox="1"/>
            <p:nvPr/>
          </p:nvSpPr>
          <p:spPr>
            <a:xfrm>
              <a:off x="0" y="-28575"/>
              <a:ext cx="5883275" cy="763985"/>
            </a:xfrm>
            <a:prstGeom prst="rect">
              <a:avLst/>
            </a:prstGeom>
          </p:spPr>
          <p:txBody>
            <a:bodyPr lIns="0" tIns="0" rIns="0" bIns="0" rtlCol="0" anchor="t"/>
            <a:lstStyle/>
            <a:p>
              <a:pPr algn="l">
                <a:lnSpc>
                  <a:spcPts val="4312"/>
                </a:lnSpc>
              </a:pPr>
              <a:r>
                <a:rPr lang="en-US" sz="3437">
                  <a:solidFill>
                    <a:srgbClr val="000000"/>
                  </a:solidFill>
                  <a:latin typeface="Petrona"/>
                  <a:ea typeface="Petrona"/>
                  <a:cs typeface="Petrona"/>
                  <a:sym typeface="Petrona"/>
                </a:rPr>
                <a:t>Key Insights:</a:t>
              </a:r>
            </a:p>
          </p:txBody>
        </p:sp>
      </p:grpSp>
      <p:grpSp>
        <p:nvGrpSpPr>
          <p:cNvPr id="12" name="Group 12"/>
          <p:cNvGrpSpPr/>
          <p:nvPr/>
        </p:nvGrpSpPr>
        <p:grpSpPr>
          <a:xfrm>
            <a:off x="7794129" y="2695724"/>
            <a:ext cx="9522768" cy="448121"/>
            <a:chOff x="0" y="0"/>
            <a:chExt cx="12697023" cy="597495"/>
          </a:xfrm>
        </p:grpSpPr>
        <p:sp>
          <p:nvSpPr>
            <p:cNvPr id="13" name="Freeform 13"/>
            <p:cNvSpPr/>
            <p:nvPr/>
          </p:nvSpPr>
          <p:spPr>
            <a:xfrm>
              <a:off x="0" y="0"/>
              <a:ext cx="12697023" cy="597495"/>
            </a:xfrm>
            <a:custGeom>
              <a:avLst/>
              <a:gdLst/>
              <a:ahLst/>
              <a:cxnLst/>
              <a:rect l="l" t="t" r="r" b="b"/>
              <a:pathLst>
                <a:path w="12697023" h="597495">
                  <a:moveTo>
                    <a:pt x="0" y="0"/>
                  </a:moveTo>
                  <a:lnTo>
                    <a:pt x="12697023" y="0"/>
                  </a:lnTo>
                  <a:lnTo>
                    <a:pt x="12697023" y="597495"/>
                  </a:lnTo>
                  <a:lnTo>
                    <a:pt x="0" y="597495"/>
                  </a:lnTo>
                  <a:close/>
                </a:path>
              </a:pathLst>
            </a:custGeom>
            <a:solidFill>
              <a:srgbClr val="000000">
                <a:alpha val="0"/>
              </a:srgbClr>
            </a:solidFill>
          </p:spPr>
        </p:sp>
        <p:sp>
          <p:nvSpPr>
            <p:cNvPr id="14" name="TextBox 14"/>
            <p:cNvSpPr txBox="1"/>
            <p:nvPr/>
          </p:nvSpPr>
          <p:spPr>
            <a:xfrm>
              <a:off x="0" y="-85725"/>
              <a:ext cx="12697023" cy="683220"/>
            </a:xfrm>
            <a:prstGeom prst="rect">
              <a:avLst/>
            </a:prstGeom>
          </p:spPr>
          <p:txBody>
            <a:bodyPr lIns="0" tIns="0" rIns="0" bIns="0" rtlCol="0" anchor="t"/>
            <a:lstStyle/>
            <a:p>
              <a:pPr marL="329902" lvl="1" indent="-164951" algn="l">
                <a:lnSpc>
                  <a:spcPts val="3500"/>
                </a:lnSpc>
                <a:buFont typeface="Arial"/>
                <a:buChar char="•"/>
              </a:pPr>
              <a:r>
                <a:rPr lang="en-US" sz="2187" b="1">
                  <a:solidFill>
                    <a:srgbClr val="272525"/>
                  </a:solidFill>
                  <a:latin typeface="Inter Bold"/>
                  <a:ea typeface="Inter Bold"/>
                  <a:cs typeface="Inter Bold"/>
                  <a:sym typeface="Inter Bold"/>
                </a:rPr>
                <a:t>MPG has strong negative correlations</a:t>
              </a:r>
              <a:r>
                <a:rPr lang="en-US" sz="2187">
                  <a:solidFill>
                    <a:srgbClr val="272525"/>
                  </a:solidFill>
                  <a:latin typeface="Inter"/>
                  <a:ea typeface="Inter"/>
                  <a:cs typeface="Inter"/>
                  <a:sym typeface="Inter"/>
                </a:rPr>
                <a:t> with:</a:t>
              </a:r>
            </a:p>
          </p:txBody>
        </p:sp>
      </p:grpSp>
      <p:grpSp>
        <p:nvGrpSpPr>
          <p:cNvPr id="15" name="Group 15"/>
          <p:cNvGrpSpPr/>
          <p:nvPr/>
        </p:nvGrpSpPr>
        <p:grpSpPr>
          <a:xfrm>
            <a:off x="7794129" y="3241774"/>
            <a:ext cx="9522768" cy="1344365"/>
            <a:chOff x="0" y="0"/>
            <a:chExt cx="12697023" cy="1792487"/>
          </a:xfrm>
        </p:grpSpPr>
        <p:sp>
          <p:nvSpPr>
            <p:cNvPr id="16" name="Freeform 16"/>
            <p:cNvSpPr/>
            <p:nvPr/>
          </p:nvSpPr>
          <p:spPr>
            <a:xfrm>
              <a:off x="0" y="0"/>
              <a:ext cx="12697023" cy="1792487"/>
            </a:xfrm>
            <a:custGeom>
              <a:avLst/>
              <a:gdLst/>
              <a:ahLst/>
              <a:cxnLst/>
              <a:rect l="l" t="t" r="r" b="b"/>
              <a:pathLst>
                <a:path w="12697023" h="1792487">
                  <a:moveTo>
                    <a:pt x="0" y="0"/>
                  </a:moveTo>
                  <a:lnTo>
                    <a:pt x="12697023" y="0"/>
                  </a:lnTo>
                  <a:lnTo>
                    <a:pt x="12697023" y="1792487"/>
                  </a:lnTo>
                  <a:lnTo>
                    <a:pt x="0" y="1792487"/>
                  </a:lnTo>
                  <a:close/>
                </a:path>
              </a:pathLst>
            </a:custGeom>
            <a:solidFill>
              <a:srgbClr val="000000">
                <a:alpha val="0"/>
              </a:srgbClr>
            </a:solidFill>
          </p:spPr>
        </p:sp>
        <p:sp>
          <p:nvSpPr>
            <p:cNvPr id="17" name="TextBox 17"/>
            <p:cNvSpPr txBox="1"/>
            <p:nvPr/>
          </p:nvSpPr>
          <p:spPr>
            <a:xfrm>
              <a:off x="0" y="-85725"/>
              <a:ext cx="12697023" cy="1878212"/>
            </a:xfrm>
            <a:prstGeom prst="rect">
              <a:avLst/>
            </a:prstGeom>
          </p:spPr>
          <p:txBody>
            <a:bodyPr lIns="0" tIns="0" rIns="0" bIns="0" rtlCol="0" anchor="t"/>
            <a:lstStyle/>
            <a:p>
              <a:pPr marL="758527" lvl="2" indent="-252842" algn="l">
                <a:lnSpc>
                  <a:spcPts val="3500"/>
                </a:lnSpc>
                <a:buFont typeface="Arial"/>
                <a:buChar char="⚬"/>
              </a:pPr>
              <a:r>
                <a:rPr lang="en-US" sz="2187" b="1">
                  <a:solidFill>
                    <a:srgbClr val="272525"/>
                  </a:solidFill>
                  <a:latin typeface="Inter Bold"/>
                  <a:ea typeface="Inter Bold"/>
                  <a:cs typeface="Inter Bold"/>
                  <a:sym typeface="Inter Bold"/>
                </a:rPr>
                <a:t>Weight (-0.83), Displacement (-0.80), Cylinders (-0.78), and Horsepower (-0.78)</a:t>
              </a:r>
              <a:r>
                <a:rPr lang="en-US" sz="2187">
                  <a:solidFill>
                    <a:srgbClr val="272525"/>
                  </a:solidFill>
                  <a:latin typeface="Inter"/>
                  <a:ea typeface="Inter"/>
                  <a:cs typeface="Inter"/>
                  <a:sym typeface="Inter"/>
                </a:rPr>
                <a:t> → Heavier and more powerful vehicles tend to have lower fuel efficiency.</a:t>
              </a:r>
            </a:p>
          </p:txBody>
        </p:sp>
      </p:grpSp>
      <p:grpSp>
        <p:nvGrpSpPr>
          <p:cNvPr id="18" name="Group 18"/>
          <p:cNvGrpSpPr/>
          <p:nvPr/>
        </p:nvGrpSpPr>
        <p:grpSpPr>
          <a:xfrm>
            <a:off x="7794129" y="4684067"/>
            <a:ext cx="9522768" cy="448121"/>
            <a:chOff x="0" y="0"/>
            <a:chExt cx="12697023" cy="597495"/>
          </a:xfrm>
        </p:grpSpPr>
        <p:sp>
          <p:nvSpPr>
            <p:cNvPr id="19" name="Freeform 19"/>
            <p:cNvSpPr/>
            <p:nvPr/>
          </p:nvSpPr>
          <p:spPr>
            <a:xfrm>
              <a:off x="0" y="0"/>
              <a:ext cx="12697023" cy="597495"/>
            </a:xfrm>
            <a:custGeom>
              <a:avLst/>
              <a:gdLst/>
              <a:ahLst/>
              <a:cxnLst/>
              <a:rect l="l" t="t" r="r" b="b"/>
              <a:pathLst>
                <a:path w="12697023" h="597495">
                  <a:moveTo>
                    <a:pt x="0" y="0"/>
                  </a:moveTo>
                  <a:lnTo>
                    <a:pt x="12697023" y="0"/>
                  </a:lnTo>
                  <a:lnTo>
                    <a:pt x="12697023" y="597495"/>
                  </a:lnTo>
                  <a:lnTo>
                    <a:pt x="0" y="597495"/>
                  </a:lnTo>
                  <a:close/>
                </a:path>
              </a:pathLst>
            </a:custGeom>
            <a:solidFill>
              <a:srgbClr val="000000">
                <a:alpha val="0"/>
              </a:srgbClr>
            </a:solidFill>
          </p:spPr>
        </p:sp>
        <p:sp>
          <p:nvSpPr>
            <p:cNvPr id="20" name="TextBox 20"/>
            <p:cNvSpPr txBox="1"/>
            <p:nvPr/>
          </p:nvSpPr>
          <p:spPr>
            <a:xfrm>
              <a:off x="0" y="-85725"/>
              <a:ext cx="12697023" cy="683220"/>
            </a:xfrm>
            <a:prstGeom prst="rect">
              <a:avLst/>
            </a:prstGeom>
          </p:spPr>
          <p:txBody>
            <a:bodyPr lIns="0" tIns="0" rIns="0" bIns="0" rtlCol="0" anchor="t"/>
            <a:lstStyle/>
            <a:p>
              <a:pPr marL="329902" lvl="1" indent="-164951" algn="l">
                <a:lnSpc>
                  <a:spcPts val="3500"/>
                </a:lnSpc>
                <a:buFont typeface="Arial"/>
                <a:buChar char="•"/>
              </a:pPr>
              <a:r>
                <a:rPr lang="en-US" sz="2187" b="1">
                  <a:solidFill>
                    <a:srgbClr val="272525"/>
                  </a:solidFill>
                  <a:latin typeface="Inter Bold"/>
                  <a:ea typeface="Inter Bold"/>
                  <a:cs typeface="Inter Bold"/>
                  <a:sym typeface="Inter Bold"/>
                </a:rPr>
                <a:t>MPG has a moderate positive correlation</a:t>
              </a:r>
              <a:r>
                <a:rPr lang="en-US" sz="2187">
                  <a:solidFill>
                    <a:srgbClr val="272525"/>
                  </a:solidFill>
                  <a:latin typeface="Inter"/>
                  <a:ea typeface="Inter"/>
                  <a:cs typeface="Inter"/>
                  <a:sym typeface="Inter"/>
                </a:rPr>
                <a:t> with:</a:t>
              </a:r>
            </a:p>
          </p:txBody>
        </p:sp>
      </p:grpSp>
      <p:grpSp>
        <p:nvGrpSpPr>
          <p:cNvPr id="21" name="Group 21"/>
          <p:cNvGrpSpPr/>
          <p:nvPr/>
        </p:nvGrpSpPr>
        <p:grpSpPr>
          <a:xfrm>
            <a:off x="7794129" y="5230118"/>
            <a:ext cx="9522768" cy="896242"/>
            <a:chOff x="0" y="0"/>
            <a:chExt cx="12697023" cy="1194990"/>
          </a:xfrm>
        </p:grpSpPr>
        <p:sp>
          <p:nvSpPr>
            <p:cNvPr id="22" name="Freeform 22"/>
            <p:cNvSpPr/>
            <p:nvPr/>
          </p:nvSpPr>
          <p:spPr>
            <a:xfrm>
              <a:off x="0" y="0"/>
              <a:ext cx="12697023" cy="1194990"/>
            </a:xfrm>
            <a:custGeom>
              <a:avLst/>
              <a:gdLst/>
              <a:ahLst/>
              <a:cxnLst/>
              <a:rect l="l" t="t" r="r" b="b"/>
              <a:pathLst>
                <a:path w="12697023" h="1194990">
                  <a:moveTo>
                    <a:pt x="0" y="0"/>
                  </a:moveTo>
                  <a:lnTo>
                    <a:pt x="12697023" y="0"/>
                  </a:lnTo>
                  <a:lnTo>
                    <a:pt x="12697023" y="1194990"/>
                  </a:lnTo>
                  <a:lnTo>
                    <a:pt x="0" y="1194990"/>
                  </a:lnTo>
                  <a:close/>
                </a:path>
              </a:pathLst>
            </a:custGeom>
            <a:solidFill>
              <a:srgbClr val="000000">
                <a:alpha val="0"/>
              </a:srgbClr>
            </a:solidFill>
          </p:spPr>
        </p:sp>
        <p:sp>
          <p:nvSpPr>
            <p:cNvPr id="23" name="TextBox 23"/>
            <p:cNvSpPr txBox="1"/>
            <p:nvPr/>
          </p:nvSpPr>
          <p:spPr>
            <a:xfrm>
              <a:off x="0" y="-85725"/>
              <a:ext cx="12697023" cy="1280715"/>
            </a:xfrm>
            <a:prstGeom prst="rect">
              <a:avLst/>
            </a:prstGeom>
          </p:spPr>
          <p:txBody>
            <a:bodyPr lIns="0" tIns="0" rIns="0" bIns="0" rtlCol="0" anchor="t"/>
            <a:lstStyle/>
            <a:p>
              <a:pPr marL="758527" lvl="2" indent="-252842" algn="l">
                <a:lnSpc>
                  <a:spcPts val="3500"/>
                </a:lnSpc>
                <a:buFont typeface="Arial"/>
                <a:buChar char="⚬"/>
              </a:pPr>
              <a:r>
                <a:rPr lang="en-US" sz="2187" b="1">
                  <a:solidFill>
                    <a:srgbClr val="272525"/>
                  </a:solidFill>
                  <a:latin typeface="Inter Bold"/>
                  <a:ea typeface="Inter Bold"/>
                  <a:cs typeface="Inter Bold"/>
                  <a:sym typeface="Inter Bold"/>
                </a:rPr>
                <a:t>Model Year (0.58) and Origin (0.56)</a:t>
              </a:r>
              <a:r>
                <a:rPr lang="en-US" sz="2187">
                  <a:solidFill>
                    <a:srgbClr val="272525"/>
                  </a:solidFill>
                  <a:latin typeface="Inter"/>
                  <a:ea typeface="Inter"/>
                  <a:cs typeface="Inter"/>
                  <a:sym typeface="Inter"/>
                </a:rPr>
                <a:t> → Newer models and certain regions have better fuel efficiency.</a:t>
              </a:r>
            </a:p>
          </p:txBody>
        </p:sp>
      </p:grpSp>
      <p:grpSp>
        <p:nvGrpSpPr>
          <p:cNvPr id="24" name="Group 24"/>
          <p:cNvGrpSpPr/>
          <p:nvPr/>
        </p:nvGrpSpPr>
        <p:grpSpPr>
          <a:xfrm>
            <a:off x="7794129" y="6224290"/>
            <a:ext cx="9522768" cy="448121"/>
            <a:chOff x="0" y="0"/>
            <a:chExt cx="12697023" cy="597495"/>
          </a:xfrm>
        </p:grpSpPr>
        <p:sp>
          <p:nvSpPr>
            <p:cNvPr id="25" name="Freeform 25"/>
            <p:cNvSpPr/>
            <p:nvPr/>
          </p:nvSpPr>
          <p:spPr>
            <a:xfrm>
              <a:off x="0" y="0"/>
              <a:ext cx="12697023" cy="597495"/>
            </a:xfrm>
            <a:custGeom>
              <a:avLst/>
              <a:gdLst/>
              <a:ahLst/>
              <a:cxnLst/>
              <a:rect l="l" t="t" r="r" b="b"/>
              <a:pathLst>
                <a:path w="12697023" h="597495">
                  <a:moveTo>
                    <a:pt x="0" y="0"/>
                  </a:moveTo>
                  <a:lnTo>
                    <a:pt x="12697023" y="0"/>
                  </a:lnTo>
                  <a:lnTo>
                    <a:pt x="12697023" y="597495"/>
                  </a:lnTo>
                  <a:lnTo>
                    <a:pt x="0" y="597495"/>
                  </a:lnTo>
                  <a:close/>
                </a:path>
              </a:pathLst>
            </a:custGeom>
            <a:solidFill>
              <a:srgbClr val="000000">
                <a:alpha val="0"/>
              </a:srgbClr>
            </a:solidFill>
          </p:spPr>
        </p:sp>
        <p:sp>
          <p:nvSpPr>
            <p:cNvPr id="26" name="TextBox 26"/>
            <p:cNvSpPr txBox="1"/>
            <p:nvPr/>
          </p:nvSpPr>
          <p:spPr>
            <a:xfrm>
              <a:off x="0" y="-85725"/>
              <a:ext cx="12697023" cy="683220"/>
            </a:xfrm>
            <a:prstGeom prst="rect">
              <a:avLst/>
            </a:prstGeom>
          </p:spPr>
          <p:txBody>
            <a:bodyPr lIns="0" tIns="0" rIns="0" bIns="0" rtlCol="0" anchor="t"/>
            <a:lstStyle/>
            <a:p>
              <a:pPr marL="329902" lvl="1" indent="-164951" algn="l">
                <a:lnSpc>
                  <a:spcPts val="3500"/>
                </a:lnSpc>
                <a:buFont typeface="Arial"/>
                <a:buChar char="•"/>
              </a:pPr>
              <a:r>
                <a:rPr lang="en-US" sz="2187" b="1">
                  <a:solidFill>
                    <a:srgbClr val="272525"/>
                  </a:solidFill>
                  <a:latin typeface="Inter Bold"/>
                  <a:ea typeface="Inter Bold"/>
                  <a:cs typeface="Inter Bold"/>
                  <a:sym typeface="Inter Bold"/>
                </a:rPr>
                <a:t>High positive correlations</a:t>
              </a:r>
              <a:r>
                <a:rPr lang="en-US" sz="2187">
                  <a:solidFill>
                    <a:srgbClr val="272525"/>
                  </a:solidFill>
                  <a:latin typeface="Inter"/>
                  <a:ea typeface="Inter"/>
                  <a:cs typeface="Inter"/>
                  <a:sym typeface="Inter"/>
                </a:rPr>
                <a:t> between:</a:t>
              </a:r>
            </a:p>
          </p:txBody>
        </p:sp>
      </p:grpSp>
      <p:grpSp>
        <p:nvGrpSpPr>
          <p:cNvPr id="27" name="Group 27"/>
          <p:cNvGrpSpPr/>
          <p:nvPr/>
        </p:nvGrpSpPr>
        <p:grpSpPr>
          <a:xfrm>
            <a:off x="7794129" y="6770340"/>
            <a:ext cx="9522768" cy="1345388"/>
            <a:chOff x="0" y="0"/>
            <a:chExt cx="12697023" cy="1793851"/>
          </a:xfrm>
        </p:grpSpPr>
        <p:sp>
          <p:nvSpPr>
            <p:cNvPr id="28" name="Freeform 28"/>
            <p:cNvSpPr/>
            <p:nvPr/>
          </p:nvSpPr>
          <p:spPr>
            <a:xfrm>
              <a:off x="0" y="0"/>
              <a:ext cx="12697023" cy="1793851"/>
            </a:xfrm>
            <a:custGeom>
              <a:avLst/>
              <a:gdLst/>
              <a:ahLst/>
              <a:cxnLst/>
              <a:rect l="l" t="t" r="r" b="b"/>
              <a:pathLst>
                <a:path w="12697023" h="1793851">
                  <a:moveTo>
                    <a:pt x="0" y="0"/>
                  </a:moveTo>
                  <a:lnTo>
                    <a:pt x="12697023" y="0"/>
                  </a:lnTo>
                  <a:lnTo>
                    <a:pt x="12697023" y="1793851"/>
                  </a:lnTo>
                  <a:lnTo>
                    <a:pt x="0" y="1793851"/>
                  </a:lnTo>
                  <a:close/>
                </a:path>
              </a:pathLst>
            </a:custGeom>
            <a:solidFill>
              <a:srgbClr val="000000">
                <a:alpha val="0"/>
              </a:srgbClr>
            </a:solidFill>
          </p:spPr>
        </p:sp>
        <p:sp>
          <p:nvSpPr>
            <p:cNvPr id="29" name="TextBox 29"/>
            <p:cNvSpPr txBox="1"/>
            <p:nvPr/>
          </p:nvSpPr>
          <p:spPr>
            <a:xfrm>
              <a:off x="0" y="-85725"/>
              <a:ext cx="12697023" cy="1879576"/>
            </a:xfrm>
            <a:prstGeom prst="rect">
              <a:avLst/>
            </a:prstGeom>
          </p:spPr>
          <p:txBody>
            <a:bodyPr lIns="0" tIns="0" rIns="0" bIns="0" rtlCol="0" anchor="t"/>
            <a:lstStyle/>
            <a:p>
              <a:pPr marL="758527" lvl="2" indent="-252842" algn="l">
                <a:lnSpc>
                  <a:spcPts val="3500"/>
                </a:lnSpc>
                <a:buFont typeface="Arial"/>
                <a:buChar char="⚬"/>
              </a:pPr>
              <a:r>
                <a:rPr lang="en-US" sz="2187" b="1">
                  <a:solidFill>
                    <a:srgbClr val="272525"/>
                  </a:solidFill>
                  <a:latin typeface="Inter Bold"/>
                  <a:ea typeface="Inter Bold"/>
                  <a:cs typeface="Inter Bold"/>
                  <a:sym typeface="Inter Bold"/>
                </a:rPr>
                <a:t>Cylinders, Displacement, Horsepower, and Weight</a:t>
              </a:r>
              <a:r>
                <a:rPr lang="en-US" sz="2187">
                  <a:solidFill>
                    <a:srgbClr val="272525"/>
                  </a:solidFill>
                  <a:latin typeface="Inter"/>
                  <a:ea typeface="Inter"/>
                  <a:cs typeface="Inter"/>
                  <a:sym typeface="Inter"/>
                </a:rPr>
                <a:t> (above 0.90) → Larger engines with more cylinders tend to be heavier and more powerful.</a:t>
              </a:r>
            </a:p>
          </p:txBody>
        </p:sp>
      </p:grpSp>
      <p:grpSp>
        <p:nvGrpSpPr>
          <p:cNvPr id="30" name="Group 30"/>
          <p:cNvGrpSpPr/>
          <p:nvPr/>
        </p:nvGrpSpPr>
        <p:grpSpPr>
          <a:xfrm>
            <a:off x="7794129" y="8366820"/>
            <a:ext cx="9522768" cy="896242"/>
            <a:chOff x="0" y="0"/>
            <a:chExt cx="12697023" cy="1194990"/>
          </a:xfrm>
        </p:grpSpPr>
        <p:sp>
          <p:nvSpPr>
            <p:cNvPr id="31" name="Freeform 31"/>
            <p:cNvSpPr/>
            <p:nvPr/>
          </p:nvSpPr>
          <p:spPr>
            <a:xfrm>
              <a:off x="0" y="0"/>
              <a:ext cx="12697023" cy="1194990"/>
            </a:xfrm>
            <a:custGeom>
              <a:avLst/>
              <a:gdLst/>
              <a:ahLst/>
              <a:cxnLst/>
              <a:rect l="l" t="t" r="r" b="b"/>
              <a:pathLst>
                <a:path w="12697023" h="1194990">
                  <a:moveTo>
                    <a:pt x="0" y="0"/>
                  </a:moveTo>
                  <a:lnTo>
                    <a:pt x="12697023" y="0"/>
                  </a:lnTo>
                  <a:lnTo>
                    <a:pt x="12697023" y="1194990"/>
                  </a:lnTo>
                  <a:lnTo>
                    <a:pt x="0" y="1194990"/>
                  </a:lnTo>
                  <a:close/>
                </a:path>
              </a:pathLst>
            </a:custGeom>
            <a:solidFill>
              <a:srgbClr val="000000">
                <a:alpha val="0"/>
              </a:srgbClr>
            </a:solidFill>
          </p:spPr>
        </p:sp>
        <p:sp>
          <p:nvSpPr>
            <p:cNvPr id="32" name="TextBox 32"/>
            <p:cNvSpPr txBox="1"/>
            <p:nvPr/>
          </p:nvSpPr>
          <p:spPr>
            <a:xfrm>
              <a:off x="0" y="-85725"/>
              <a:ext cx="12697023" cy="1280715"/>
            </a:xfrm>
            <a:prstGeom prst="rect">
              <a:avLst/>
            </a:prstGeom>
          </p:spPr>
          <p:txBody>
            <a:bodyPr lIns="0" tIns="0" rIns="0" bIns="0" rtlCol="0" anchor="t"/>
            <a:lstStyle/>
            <a:p>
              <a:pPr algn="l">
                <a:lnSpc>
                  <a:spcPts val="3500"/>
                </a:lnSpc>
              </a:pPr>
              <a:r>
                <a:rPr lang="en-US" sz="2187">
                  <a:solidFill>
                    <a:srgbClr val="272525"/>
                  </a:solidFill>
                  <a:latin typeface="Inter"/>
                  <a:ea typeface="Inter"/>
                  <a:cs typeface="Inter"/>
                  <a:sym typeface="Inter"/>
                </a:rPr>
                <a:t>This heatmap helps in </a:t>
              </a:r>
              <a:r>
                <a:rPr lang="en-US" sz="2187" b="1">
                  <a:solidFill>
                    <a:srgbClr val="272525"/>
                  </a:solidFill>
                  <a:latin typeface="Inter Bold"/>
                  <a:ea typeface="Inter Bold"/>
                  <a:cs typeface="Inter Bold"/>
                  <a:sym typeface="Inter Bold"/>
                </a:rPr>
                <a:t>feature selection</a:t>
              </a:r>
              <a:r>
                <a:rPr lang="en-US" sz="2187">
                  <a:solidFill>
                    <a:srgbClr val="272525"/>
                  </a:solidFill>
                  <a:latin typeface="Inter"/>
                  <a:ea typeface="Inter"/>
                  <a:cs typeface="Inter"/>
                  <a:sym typeface="Inter"/>
                </a:rPr>
                <a:t> for fuel efficiency prediction models.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1688</Words>
  <Application>Microsoft Office PowerPoint</Application>
  <PresentationFormat>Custom</PresentationFormat>
  <Paragraphs>183</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Inter Medium</vt:lpstr>
      <vt:lpstr>Inter Bold</vt:lpstr>
      <vt:lpstr>Arial</vt:lpstr>
      <vt:lpstr>Petrona</vt:lpstr>
      <vt:lpstr>Inter</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Fuel-Efficiency-Prediction-and-Analysis.pptx</dc:title>
  <cp:lastModifiedBy>dinal pandya</cp:lastModifiedBy>
  <cp:revision>3</cp:revision>
  <dcterms:created xsi:type="dcterms:W3CDTF">2006-08-16T00:00:00Z</dcterms:created>
  <dcterms:modified xsi:type="dcterms:W3CDTF">2025-04-09T09:54:11Z</dcterms:modified>
  <dc:identifier>DAGkCnKvqiY</dc:identifier>
</cp:coreProperties>
</file>